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70" r:id="rId3"/>
    <p:sldId id="258" r:id="rId4"/>
    <p:sldId id="271" r:id="rId5"/>
    <p:sldId id="272" r:id="rId6"/>
    <p:sldId id="263" r:id="rId7"/>
    <p:sldId id="273" r:id="rId8"/>
    <p:sldId id="276" r:id="rId9"/>
    <p:sldId id="275" r:id="rId10"/>
    <p:sldId id="27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440"/>
    <a:srgbClr val="81C6AA"/>
    <a:srgbClr val="5697BC"/>
    <a:srgbClr val="7AC5DD"/>
    <a:srgbClr val="37597F"/>
    <a:srgbClr val="D96A47"/>
    <a:srgbClr val="765F18"/>
    <a:srgbClr val="FFD966"/>
    <a:srgbClr val="2ADA7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0" autoAdjust="0"/>
    <p:restoredTop sz="81450" autoAdjust="0"/>
  </p:normalViewPr>
  <p:slideViewPr>
    <p:cSldViewPr snapToGrid="0">
      <p:cViewPr varScale="1">
        <p:scale>
          <a:sx n="52" d="100"/>
          <a:sy n="52" d="100"/>
        </p:scale>
        <p:origin x="133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B32E9-11AF-42C0-A3F2-9D1FEBCAB59E}" type="doc">
      <dgm:prSet loTypeId="urn:microsoft.com/office/officeart/2005/8/layout/vProcess5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1EC5403-6EF0-419E-A618-48EA7521B714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Initial charge of 10% of each transaction</a:t>
          </a:r>
        </a:p>
      </dgm:t>
    </dgm:pt>
    <dgm:pt modelId="{7743D1DE-6CDC-4B10-982A-00BA39BFC5F4}" type="parTrans" cxnId="{A2DB2738-F42A-43EB-B524-59F2028D03D4}">
      <dgm:prSet/>
      <dgm:spPr/>
      <dgm:t>
        <a:bodyPr/>
        <a:lstStyle/>
        <a:p>
          <a:endParaRPr lang="en-US"/>
        </a:p>
      </dgm:t>
    </dgm:pt>
    <dgm:pt modelId="{DA3B337B-349E-485B-AB4D-9CB84CD6DBA9}" type="sibTrans" cxnId="{A2DB2738-F42A-43EB-B524-59F2028D03D4}">
      <dgm:prSet/>
      <dgm:spPr/>
      <dgm:t>
        <a:bodyPr/>
        <a:lstStyle/>
        <a:p>
          <a:endParaRPr lang="en-US"/>
        </a:p>
      </dgm:t>
    </dgm:pt>
    <dgm:pt modelId="{3692F049-ED7E-4E4B-9F2C-869CA86C8521}">
      <dgm:prSet/>
      <dgm:spPr/>
      <dgm:t>
        <a:bodyPr/>
        <a:lstStyle/>
        <a:p>
          <a:pPr algn="ctr"/>
          <a:r>
            <a:rPr lang="en-US" dirty="0"/>
            <a:t>Subscription-based services</a:t>
          </a:r>
        </a:p>
      </dgm:t>
    </dgm:pt>
    <dgm:pt modelId="{8DFEE6CD-57C3-4FFD-A9B0-FF219B5EB4A4}" type="parTrans" cxnId="{DD4C8B08-F9FB-445F-B654-BEBFA9E6C5BE}">
      <dgm:prSet/>
      <dgm:spPr/>
      <dgm:t>
        <a:bodyPr/>
        <a:lstStyle/>
        <a:p>
          <a:endParaRPr lang="en-US"/>
        </a:p>
      </dgm:t>
    </dgm:pt>
    <dgm:pt modelId="{CC667347-FC69-4CBF-AF89-59608E90E3C2}" type="sibTrans" cxnId="{DD4C8B08-F9FB-445F-B654-BEBFA9E6C5BE}">
      <dgm:prSet/>
      <dgm:spPr/>
      <dgm:t>
        <a:bodyPr/>
        <a:lstStyle/>
        <a:p>
          <a:endParaRPr lang="en-US"/>
        </a:p>
      </dgm:t>
    </dgm:pt>
    <dgm:pt modelId="{651FA81D-A43C-4693-9A0E-2B4AF74BA1AF}">
      <dgm:prSet/>
      <dgm:spPr/>
      <dgm:t>
        <a:bodyPr/>
        <a:lstStyle/>
        <a:p>
          <a:pPr algn="just"/>
          <a:r>
            <a:rPr lang="en-US" dirty="0"/>
            <a:t>Reward points for consumers for each transaction</a:t>
          </a:r>
        </a:p>
      </dgm:t>
    </dgm:pt>
    <dgm:pt modelId="{948A701F-EF6D-4A1B-A308-7D5AE346D68D}" type="parTrans" cxnId="{B1C21BA8-9DEC-43B6-BCE0-830B756527BC}">
      <dgm:prSet/>
      <dgm:spPr/>
      <dgm:t>
        <a:bodyPr/>
        <a:lstStyle/>
        <a:p>
          <a:endParaRPr lang="en-US"/>
        </a:p>
      </dgm:t>
    </dgm:pt>
    <dgm:pt modelId="{FF6BA905-5BE5-4BB3-B1F7-C7CEEEEC0A6F}" type="sibTrans" cxnId="{B1C21BA8-9DEC-43B6-BCE0-830B756527BC}">
      <dgm:prSet/>
      <dgm:spPr/>
      <dgm:t>
        <a:bodyPr/>
        <a:lstStyle/>
        <a:p>
          <a:endParaRPr lang="en-US"/>
        </a:p>
      </dgm:t>
    </dgm:pt>
    <dgm:pt modelId="{65B3E461-0A93-4640-BB49-EA55E9CA150F}" type="pres">
      <dgm:prSet presAssocID="{8C0B32E9-11AF-42C0-A3F2-9D1FEBCAB59E}" presName="outerComposite" presStyleCnt="0">
        <dgm:presLayoutVars>
          <dgm:chMax val="5"/>
          <dgm:dir/>
          <dgm:resizeHandles val="exact"/>
        </dgm:presLayoutVars>
      </dgm:prSet>
      <dgm:spPr/>
    </dgm:pt>
    <dgm:pt modelId="{AB80AB43-6558-0F46-A795-D398B28AA8AE}" type="pres">
      <dgm:prSet presAssocID="{8C0B32E9-11AF-42C0-A3F2-9D1FEBCAB59E}" presName="dummyMaxCanvas" presStyleCnt="0">
        <dgm:presLayoutVars/>
      </dgm:prSet>
      <dgm:spPr/>
    </dgm:pt>
    <dgm:pt modelId="{6304CC59-89A0-D746-90D7-7D9DCB8706B3}" type="pres">
      <dgm:prSet presAssocID="{8C0B32E9-11AF-42C0-A3F2-9D1FEBCAB59E}" presName="ThreeNodes_1" presStyleLbl="node1" presStyleIdx="0" presStyleCnt="3">
        <dgm:presLayoutVars>
          <dgm:bulletEnabled val="1"/>
        </dgm:presLayoutVars>
      </dgm:prSet>
      <dgm:spPr/>
    </dgm:pt>
    <dgm:pt modelId="{7388FA81-0244-E743-B7BD-FE7693A96F32}" type="pres">
      <dgm:prSet presAssocID="{8C0B32E9-11AF-42C0-A3F2-9D1FEBCAB59E}" presName="ThreeNodes_2" presStyleLbl="node1" presStyleIdx="1" presStyleCnt="3">
        <dgm:presLayoutVars>
          <dgm:bulletEnabled val="1"/>
        </dgm:presLayoutVars>
      </dgm:prSet>
      <dgm:spPr/>
    </dgm:pt>
    <dgm:pt modelId="{3B5A470B-80F6-F94C-8D4E-EA374B55F475}" type="pres">
      <dgm:prSet presAssocID="{8C0B32E9-11AF-42C0-A3F2-9D1FEBCAB59E}" presName="ThreeNodes_3" presStyleLbl="node1" presStyleIdx="2" presStyleCnt="3">
        <dgm:presLayoutVars>
          <dgm:bulletEnabled val="1"/>
        </dgm:presLayoutVars>
      </dgm:prSet>
      <dgm:spPr/>
    </dgm:pt>
    <dgm:pt modelId="{85292D5A-0A93-2E42-A904-1AF7EAE59092}" type="pres">
      <dgm:prSet presAssocID="{8C0B32E9-11AF-42C0-A3F2-9D1FEBCAB59E}" presName="ThreeConn_1-2" presStyleLbl="fgAccFollowNode1" presStyleIdx="0" presStyleCnt="2">
        <dgm:presLayoutVars>
          <dgm:bulletEnabled val="1"/>
        </dgm:presLayoutVars>
      </dgm:prSet>
      <dgm:spPr/>
    </dgm:pt>
    <dgm:pt modelId="{D3627BCB-8E80-FF4E-BA24-149FD9A4D50A}" type="pres">
      <dgm:prSet presAssocID="{8C0B32E9-11AF-42C0-A3F2-9D1FEBCAB59E}" presName="ThreeConn_2-3" presStyleLbl="fgAccFollowNode1" presStyleIdx="1" presStyleCnt="2">
        <dgm:presLayoutVars>
          <dgm:bulletEnabled val="1"/>
        </dgm:presLayoutVars>
      </dgm:prSet>
      <dgm:spPr/>
    </dgm:pt>
    <dgm:pt modelId="{D5AE5035-5FBF-924F-82F5-FE1289A73F33}" type="pres">
      <dgm:prSet presAssocID="{8C0B32E9-11AF-42C0-A3F2-9D1FEBCAB59E}" presName="ThreeNodes_1_text" presStyleLbl="node1" presStyleIdx="2" presStyleCnt="3">
        <dgm:presLayoutVars>
          <dgm:bulletEnabled val="1"/>
        </dgm:presLayoutVars>
      </dgm:prSet>
      <dgm:spPr/>
    </dgm:pt>
    <dgm:pt modelId="{0E1CE52B-316E-B948-854F-28AAA1F8DA6D}" type="pres">
      <dgm:prSet presAssocID="{8C0B32E9-11AF-42C0-A3F2-9D1FEBCAB59E}" presName="ThreeNodes_2_text" presStyleLbl="node1" presStyleIdx="2" presStyleCnt="3">
        <dgm:presLayoutVars>
          <dgm:bulletEnabled val="1"/>
        </dgm:presLayoutVars>
      </dgm:prSet>
      <dgm:spPr/>
    </dgm:pt>
    <dgm:pt modelId="{4E939E51-00F5-DE4B-80A6-FE387215C93B}" type="pres">
      <dgm:prSet presAssocID="{8C0B32E9-11AF-42C0-A3F2-9D1FEBCAB59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D4C8B08-F9FB-445F-B654-BEBFA9E6C5BE}" srcId="{8C0B32E9-11AF-42C0-A3F2-9D1FEBCAB59E}" destId="{3692F049-ED7E-4E4B-9F2C-869CA86C8521}" srcOrd="1" destOrd="0" parTransId="{8DFEE6CD-57C3-4FFD-A9B0-FF219B5EB4A4}" sibTransId="{CC667347-FC69-4CBF-AF89-59608E90E3C2}"/>
    <dgm:cxn modelId="{E0C58B18-E4E2-EC44-9EC1-E7F6C1713F60}" type="presOf" srcId="{CC667347-FC69-4CBF-AF89-59608E90E3C2}" destId="{D3627BCB-8E80-FF4E-BA24-149FD9A4D50A}" srcOrd="0" destOrd="0" presId="urn:microsoft.com/office/officeart/2005/8/layout/vProcess5"/>
    <dgm:cxn modelId="{8A8FE520-6F78-6E41-99BB-B22C0EAA4D19}" type="presOf" srcId="{3692F049-ED7E-4E4B-9F2C-869CA86C8521}" destId="{0E1CE52B-316E-B948-854F-28AAA1F8DA6D}" srcOrd="1" destOrd="0" presId="urn:microsoft.com/office/officeart/2005/8/layout/vProcess5"/>
    <dgm:cxn modelId="{A2DB2738-F42A-43EB-B524-59F2028D03D4}" srcId="{8C0B32E9-11AF-42C0-A3F2-9D1FEBCAB59E}" destId="{F1EC5403-6EF0-419E-A618-48EA7521B714}" srcOrd="0" destOrd="0" parTransId="{7743D1DE-6CDC-4B10-982A-00BA39BFC5F4}" sibTransId="{DA3B337B-349E-485B-AB4D-9CB84CD6DBA9}"/>
    <dgm:cxn modelId="{F2F34D4B-05E6-2B47-8448-CA1D089D0946}" type="presOf" srcId="{DA3B337B-349E-485B-AB4D-9CB84CD6DBA9}" destId="{85292D5A-0A93-2E42-A904-1AF7EAE59092}" srcOrd="0" destOrd="0" presId="urn:microsoft.com/office/officeart/2005/8/layout/vProcess5"/>
    <dgm:cxn modelId="{04B4A94D-025D-124F-8194-4726EE6CE7E9}" type="presOf" srcId="{3692F049-ED7E-4E4B-9F2C-869CA86C8521}" destId="{7388FA81-0244-E743-B7BD-FE7693A96F32}" srcOrd="0" destOrd="0" presId="urn:microsoft.com/office/officeart/2005/8/layout/vProcess5"/>
    <dgm:cxn modelId="{124EE37E-D3EC-1349-A087-661664AB17A2}" type="presOf" srcId="{651FA81D-A43C-4693-9A0E-2B4AF74BA1AF}" destId="{4E939E51-00F5-DE4B-80A6-FE387215C93B}" srcOrd="1" destOrd="0" presId="urn:microsoft.com/office/officeart/2005/8/layout/vProcess5"/>
    <dgm:cxn modelId="{B1C21BA8-9DEC-43B6-BCE0-830B756527BC}" srcId="{8C0B32E9-11AF-42C0-A3F2-9D1FEBCAB59E}" destId="{651FA81D-A43C-4693-9A0E-2B4AF74BA1AF}" srcOrd="2" destOrd="0" parTransId="{948A701F-EF6D-4A1B-A308-7D5AE346D68D}" sibTransId="{FF6BA905-5BE5-4BB3-B1F7-C7CEEEEC0A6F}"/>
    <dgm:cxn modelId="{3FF42CBC-FAFB-6F4D-8B6F-9732B7CFFB2F}" type="presOf" srcId="{F1EC5403-6EF0-419E-A618-48EA7521B714}" destId="{D5AE5035-5FBF-924F-82F5-FE1289A73F33}" srcOrd="1" destOrd="0" presId="urn:microsoft.com/office/officeart/2005/8/layout/vProcess5"/>
    <dgm:cxn modelId="{C49A60D4-CCD5-1F45-A94F-A289D32F3798}" type="presOf" srcId="{651FA81D-A43C-4693-9A0E-2B4AF74BA1AF}" destId="{3B5A470B-80F6-F94C-8D4E-EA374B55F475}" srcOrd="0" destOrd="0" presId="urn:microsoft.com/office/officeart/2005/8/layout/vProcess5"/>
    <dgm:cxn modelId="{F9F7A8E1-AAA2-1342-95B8-74116591045F}" type="presOf" srcId="{F1EC5403-6EF0-419E-A618-48EA7521B714}" destId="{6304CC59-89A0-D746-90D7-7D9DCB8706B3}" srcOrd="0" destOrd="0" presId="urn:microsoft.com/office/officeart/2005/8/layout/vProcess5"/>
    <dgm:cxn modelId="{5011DDEE-6F36-C444-B6B2-C0DAF4FCE201}" type="presOf" srcId="{8C0B32E9-11AF-42C0-A3F2-9D1FEBCAB59E}" destId="{65B3E461-0A93-4640-BB49-EA55E9CA150F}" srcOrd="0" destOrd="0" presId="urn:microsoft.com/office/officeart/2005/8/layout/vProcess5"/>
    <dgm:cxn modelId="{35DCB2B7-1EF8-ED4C-9CF2-7C3341508147}" type="presParOf" srcId="{65B3E461-0A93-4640-BB49-EA55E9CA150F}" destId="{AB80AB43-6558-0F46-A795-D398B28AA8AE}" srcOrd="0" destOrd="0" presId="urn:microsoft.com/office/officeart/2005/8/layout/vProcess5"/>
    <dgm:cxn modelId="{FE380FC4-1F2B-9442-99C9-EFAA5F76DF9C}" type="presParOf" srcId="{65B3E461-0A93-4640-BB49-EA55E9CA150F}" destId="{6304CC59-89A0-D746-90D7-7D9DCB8706B3}" srcOrd="1" destOrd="0" presId="urn:microsoft.com/office/officeart/2005/8/layout/vProcess5"/>
    <dgm:cxn modelId="{0B7418C9-72EF-8D4F-8A6E-D12AC35030E2}" type="presParOf" srcId="{65B3E461-0A93-4640-BB49-EA55E9CA150F}" destId="{7388FA81-0244-E743-B7BD-FE7693A96F32}" srcOrd="2" destOrd="0" presId="urn:microsoft.com/office/officeart/2005/8/layout/vProcess5"/>
    <dgm:cxn modelId="{E85F6ACF-375A-E046-BD29-56C32A0113DA}" type="presParOf" srcId="{65B3E461-0A93-4640-BB49-EA55E9CA150F}" destId="{3B5A470B-80F6-F94C-8D4E-EA374B55F475}" srcOrd="3" destOrd="0" presId="urn:microsoft.com/office/officeart/2005/8/layout/vProcess5"/>
    <dgm:cxn modelId="{970246F7-20B2-4943-AA29-7F39744D8C4A}" type="presParOf" srcId="{65B3E461-0A93-4640-BB49-EA55E9CA150F}" destId="{85292D5A-0A93-2E42-A904-1AF7EAE59092}" srcOrd="4" destOrd="0" presId="urn:microsoft.com/office/officeart/2005/8/layout/vProcess5"/>
    <dgm:cxn modelId="{C60BC76C-4A17-4641-87E4-2961EEB45B4C}" type="presParOf" srcId="{65B3E461-0A93-4640-BB49-EA55E9CA150F}" destId="{D3627BCB-8E80-FF4E-BA24-149FD9A4D50A}" srcOrd="5" destOrd="0" presId="urn:microsoft.com/office/officeart/2005/8/layout/vProcess5"/>
    <dgm:cxn modelId="{CC1D38F3-7435-0C41-839F-A6D3BBE3E276}" type="presParOf" srcId="{65B3E461-0A93-4640-BB49-EA55E9CA150F}" destId="{D5AE5035-5FBF-924F-82F5-FE1289A73F33}" srcOrd="6" destOrd="0" presId="urn:microsoft.com/office/officeart/2005/8/layout/vProcess5"/>
    <dgm:cxn modelId="{CBE03406-367A-AD40-980C-C606D2AD5281}" type="presParOf" srcId="{65B3E461-0A93-4640-BB49-EA55E9CA150F}" destId="{0E1CE52B-316E-B948-854F-28AAA1F8DA6D}" srcOrd="7" destOrd="0" presId="urn:microsoft.com/office/officeart/2005/8/layout/vProcess5"/>
    <dgm:cxn modelId="{B238FD7F-2C19-644B-A1D7-DE93DC9E308D}" type="presParOf" srcId="{65B3E461-0A93-4640-BB49-EA55E9CA150F}" destId="{4E939E51-00F5-DE4B-80A6-FE387215C93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71AE58-A648-4392-83A2-6D54DF94878B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400A0335-04FD-4A1B-93D2-AF98A7497CEE}">
      <dgm:prSet/>
      <dgm:spPr/>
      <dgm:t>
        <a:bodyPr/>
        <a:lstStyle/>
        <a:p>
          <a:r>
            <a:rPr lang="en-US"/>
            <a:t>Improving and enhance match making algorithm</a:t>
          </a:r>
        </a:p>
      </dgm:t>
    </dgm:pt>
    <dgm:pt modelId="{E5356179-C1FF-48AF-A9E8-C4376C5E53C3}" type="parTrans" cxnId="{53593366-1F0A-4599-BE20-6D38C14F7965}">
      <dgm:prSet/>
      <dgm:spPr/>
      <dgm:t>
        <a:bodyPr/>
        <a:lstStyle/>
        <a:p>
          <a:endParaRPr lang="en-US"/>
        </a:p>
      </dgm:t>
    </dgm:pt>
    <dgm:pt modelId="{021E356D-1546-4927-A073-A6708208351E}" type="sibTrans" cxnId="{53593366-1F0A-4599-BE20-6D38C14F7965}">
      <dgm:prSet/>
      <dgm:spPr/>
      <dgm:t>
        <a:bodyPr/>
        <a:lstStyle/>
        <a:p>
          <a:endParaRPr lang="en-US"/>
        </a:p>
      </dgm:t>
    </dgm:pt>
    <dgm:pt modelId="{7F2BBE00-ACBA-499B-8788-0467A58A9BB2}">
      <dgm:prSet/>
      <dgm:spPr/>
      <dgm:t>
        <a:bodyPr/>
        <a:lstStyle/>
        <a:p>
          <a:r>
            <a:rPr lang="en-US"/>
            <a:t>Build a better recommendation for services based on consumer feedback and reviews</a:t>
          </a:r>
        </a:p>
      </dgm:t>
    </dgm:pt>
    <dgm:pt modelId="{AFE2B367-04B1-4CE9-99DE-B6ADA17AFF8B}" type="parTrans" cxnId="{2CA14591-C06E-447E-9B60-FBBCEA382385}">
      <dgm:prSet/>
      <dgm:spPr/>
      <dgm:t>
        <a:bodyPr/>
        <a:lstStyle/>
        <a:p>
          <a:endParaRPr lang="en-US"/>
        </a:p>
      </dgm:t>
    </dgm:pt>
    <dgm:pt modelId="{78AF1E61-E906-4769-A495-66E70ED9368C}" type="sibTrans" cxnId="{2CA14591-C06E-447E-9B60-FBBCEA382385}">
      <dgm:prSet/>
      <dgm:spPr/>
      <dgm:t>
        <a:bodyPr/>
        <a:lstStyle/>
        <a:p>
          <a:endParaRPr lang="en-US"/>
        </a:p>
      </dgm:t>
    </dgm:pt>
    <dgm:pt modelId="{337EC33F-37F4-4ED1-B73C-0ACE2E418E55}">
      <dgm:prSet/>
      <dgm:spPr/>
      <dgm:t>
        <a:bodyPr/>
        <a:lstStyle/>
        <a:p>
          <a:r>
            <a:rPr lang="en-US"/>
            <a:t>Scaling in terms of consumers and providers</a:t>
          </a:r>
        </a:p>
      </dgm:t>
    </dgm:pt>
    <dgm:pt modelId="{E212CD25-F121-4D31-B542-03B219E22831}" type="parTrans" cxnId="{5567CB05-8AF7-404B-8069-4411110CB500}">
      <dgm:prSet/>
      <dgm:spPr/>
      <dgm:t>
        <a:bodyPr/>
        <a:lstStyle/>
        <a:p>
          <a:endParaRPr lang="en-US"/>
        </a:p>
      </dgm:t>
    </dgm:pt>
    <dgm:pt modelId="{9875774E-B9D0-471D-A8F4-EFB1764B48F8}" type="sibTrans" cxnId="{5567CB05-8AF7-404B-8069-4411110CB500}">
      <dgm:prSet/>
      <dgm:spPr/>
      <dgm:t>
        <a:bodyPr/>
        <a:lstStyle/>
        <a:p>
          <a:endParaRPr lang="en-US"/>
        </a:p>
      </dgm:t>
    </dgm:pt>
    <dgm:pt modelId="{A5E0FE5F-34E4-4E81-B6C2-8A74347FA7EA}">
      <dgm:prSet/>
      <dgm:spPr/>
      <dgm:t>
        <a:bodyPr/>
        <a:lstStyle/>
        <a:p>
          <a:r>
            <a:rPr lang="en-US"/>
            <a:t>Data Analytics </a:t>
          </a:r>
        </a:p>
      </dgm:t>
    </dgm:pt>
    <dgm:pt modelId="{FFEC6BB0-1CEB-4005-92FF-F9A990C79422}" type="parTrans" cxnId="{891C01D4-8942-493F-BEE0-1D505D60B93F}">
      <dgm:prSet/>
      <dgm:spPr/>
      <dgm:t>
        <a:bodyPr/>
        <a:lstStyle/>
        <a:p>
          <a:endParaRPr lang="en-US"/>
        </a:p>
      </dgm:t>
    </dgm:pt>
    <dgm:pt modelId="{8E92E222-D164-45FA-9444-15F21AF4878B}" type="sibTrans" cxnId="{891C01D4-8942-493F-BEE0-1D505D60B93F}">
      <dgm:prSet/>
      <dgm:spPr/>
      <dgm:t>
        <a:bodyPr/>
        <a:lstStyle/>
        <a:p>
          <a:endParaRPr lang="en-US"/>
        </a:p>
      </dgm:t>
    </dgm:pt>
    <dgm:pt modelId="{941E7BF0-352B-D240-AEE5-D83DE8096E73}" type="pres">
      <dgm:prSet presAssocID="{0671AE58-A648-4392-83A2-6D54DF94878B}" presName="matrix" presStyleCnt="0">
        <dgm:presLayoutVars>
          <dgm:chMax val="1"/>
          <dgm:dir/>
          <dgm:resizeHandles val="exact"/>
        </dgm:presLayoutVars>
      </dgm:prSet>
      <dgm:spPr/>
    </dgm:pt>
    <dgm:pt modelId="{53DDEFBF-DD3D-6248-836E-E406503F9EC0}" type="pres">
      <dgm:prSet presAssocID="{0671AE58-A648-4392-83A2-6D54DF94878B}" presName="diamond" presStyleLbl="bgShp" presStyleIdx="0" presStyleCnt="1"/>
      <dgm:spPr/>
    </dgm:pt>
    <dgm:pt modelId="{7FF4F49D-B042-6244-B72C-0499A6F15900}" type="pres">
      <dgm:prSet presAssocID="{0671AE58-A648-4392-83A2-6D54DF94878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85896F9-5E39-9941-A591-6B7D5FE03CB9}" type="pres">
      <dgm:prSet presAssocID="{0671AE58-A648-4392-83A2-6D54DF94878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44AC165-C9E6-034A-9387-E4CB3AD84667}" type="pres">
      <dgm:prSet presAssocID="{0671AE58-A648-4392-83A2-6D54DF94878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8208F7C-E02F-564A-904E-E3717C43C459}" type="pres">
      <dgm:prSet presAssocID="{0671AE58-A648-4392-83A2-6D54DF94878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567CB05-8AF7-404B-8069-4411110CB500}" srcId="{0671AE58-A648-4392-83A2-6D54DF94878B}" destId="{337EC33F-37F4-4ED1-B73C-0ACE2E418E55}" srcOrd="2" destOrd="0" parTransId="{E212CD25-F121-4D31-B542-03B219E22831}" sibTransId="{9875774E-B9D0-471D-A8F4-EFB1764B48F8}"/>
    <dgm:cxn modelId="{53593366-1F0A-4599-BE20-6D38C14F7965}" srcId="{0671AE58-A648-4392-83A2-6D54DF94878B}" destId="{400A0335-04FD-4A1B-93D2-AF98A7497CEE}" srcOrd="0" destOrd="0" parTransId="{E5356179-C1FF-48AF-A9E8-C4376C5E53C3}" sibTransId="{021E356D-1546-4927-A073-A6708208351E}"/>
    <dgm:cxn modelId="{2CA14591-C06E-447E-9B60-FBBCEA382385}" srcId="{0671AE58-A648-4392-83A2-6D54DF94878B}" destId="{7F2BBE00-ACBA-499B-8788-0467A58A9BB2}" srcOrd="1" destOrd="0" parTransId="{AFE2B367-04B1-4CE9-99DE-B6ADA17AFF8B}" sibTransId="{78AF1E61-E906-4769-A495-66E70ED9368C}"/>
    <dgm:cxn modelId="{90383AA1-5133-6C45-8BB7-D9BF696BCEF4}" type="presOf" srcId="{A5E0FE5F-34E4-4E81-B6C2-8A74347FA7EA}" destId="{88208F7C-E02F-564A-904E-E3717C43C459}" srcOrd="0" destOrd="0" presId="urn:microsoft.com/office/officeart/2005/8/layout/matrix3"/>
    <dgm:cxn modelId="{536787CB-A6C2-FE4A-9979-C543DA3C80FC}" type="presOf" srcId="{400A0335-04FD-4A1B-93D2-AF98A7497CEE}" destId="{7FF4F49D-B042-6244-B72C-0499A6F15900}" srcOrd="0" destOrd="0" presId="urn:microsoft.com/office/officeart/2005/8/layout/matrix3"/>
    <dgm:cxn modelId="{891C01D4-8942-493F-BEE0-1D505D60B93F}" srcId="{0671AE58-A648-4392-83A2-6D54DF94878B}" destId="{A5E0FE5F-34E4-4E81-B6C2-8A74347FA7EA}" srcOrd="3" destOrd="0" parTransId="{FFEC6BB0-1CEB-4005-92FF-F9A990C79422}" sibTransId="{8E92E222-D164-45FA-9444-15F21AF4878B}"/>
    <dgm:cxn modelId="{FC8F16E7-2051-4C4D-A8EB-E33E66B81D8A}" type="presOf" srcId="{0671AE58-A648-4392-83A2-6D54DF94878B}" destId="{941E7BF0-352B-D240-AEE5-D83DE8096E73}" srcOrd="0" destOrd="0" presId="urn:microsoft.com/office/officeart/2005/8/layout/matrix3"/>
    <dgm:cxn modelId="{7270F6EA-8EA4-B04B-9812-937FEC83490F}" type="presOf" srcId="{337EC33F-37F4-4ED1-B73C-0ACE2E418E55}" destId="{644AC165-C9E6-034A-9387-E4CB3AD84667}" srcOrd="0" destOrd="0" presId="urn:microsoft.com/office/officeart/2005/8/layout/matrix3"/>
    <dgm:cxn modelId="{0358FEFA-7912-4A4C-A39E-570F597FF459}" type="presOf" srcId="{7F2BBE00-ACBA-499B-8788-0467A58A9BB2}" destId="{E85896F9-5E39-9941-A591-6B7D5FE03CB9}" srcOrd="0" destOrd="0" presId="urn:microsoft.com/office/officeart/2005/8/layout/matrix3"/>
    <dgm:cxn modelId="{4578877D-6417-5348-B51C-DDE26E077E65}" type="presParOf" srcId="{941E7BF0-352B-D240-AEE5-D83DE8096E73}" destId="{53DDEFBF-DD3D-6248-836E-E406503F9EC0}" srcOrd="0" destOrd="0" presId="urn:microsoft.com/office/officeart/2005/8/layout/matrix3"/>
    <dgm:cxn modelId="{590BEDFA-D242-AD49-A012-D93134D7645C}" type="presParOf" srcId="{941E7BF0-352B-D240-AEE5-D83DE8096E73}" destId="{7FF4F49D-B042-6244-B72C-0499A6F15900}" srcOrd="1" destOrd="0" presId="urn:microsoft.com/office/officeart/2005/8/layout/matrix3"/>
    <dgm:cxn modelId="{77E645CE-FD64-394E-95B9-9335E60152F7}" type="presParOf" srcId="{941E7BF0-352B-D240-AEE5-D83DE8096E73}" destId="{E85896F9-5E39-9941-A591-6B7D5FE03CB9}" srcOrd="2" destOrd="0" presId="urn:microsoft.com/office/officeart/2005/8/layout/matrix3"/>
    <dgm:cxn modelId="{55C6935F-225D-7743-8DD0-1A6C1A0A7EA7}" type="presParOf" srcId="{941E7BF0-352B-D240-AEE5-D83DE8096E73}" destId="{644AC165-C9E6-034A-9387-E4CB3AD84667}" srcOrd="3" destOrd="0" presId="urn:microsoft.com/office/officeart/2005/8/layout/matrix3"/>
    <dgm:cxn modelId="{78CA39FE-F1A9-3742-AE03-4B65863687E1}" type="presParOf" srcId="{941E7BF0-352B-D240-AEE5-D83DE8096E73}" destId="{88208F7C-E02F-564A-904E-E3717C43C45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4CC59-89A0-D746-90D7-7D9DCB8706B3}">
      <dsp:nvSpPr>
        <dsp:cNvPr id="0" name=""/>
        <dsp:cNvSpPr/>
      </dsp:nvSpPr>
      <dsp:spPr>
        <a:xfrm>
          <a:off x="0" y="0"/>
          <a:ext cx="5518943" cy="1531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Initial charge of 10% of each transaction</a:t>
          </a:r>
        </a:p>
      </dsp:txBody>
      <dsp:txXfrm>
        <a:off x="44860" y="44860"/>
        <a:ext cx="3866205" cy="1441900"/>
      </dsp:txXfrm>
    </dsp:sp>
    <dsp:sp modelId="{7388FA81-0244-E743-B7BD-FE7693A96F32}">
      <dsp:nvSpPr>
        <dsp:cNvPr id="0" name=""/>
        <dsp:cNvSpPr/>
      </dsp:nvSpPr>
      <dsp:spPr>
        <a:xfrm>
          <a:off x="486965" y="1786890"/>
          <a:ext cx="5518943" cy="1531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Subscription-based services</a:t>
          </a:r>
        </a:p>
      </dsp:txBody>
      <dsp:txXfrm>
        <a:off x="531825" y="1831750"/>
        <a:ext cx="3946705" cy="1441900"/>
      </dsp:txXfrm>
    </dsp:sp>
    <dsp:sp modelId="{3B5A470B-80F6-F94C-8D4E-EA374B55F475}">
      <dsp:nvSpPr>
        <dsp:cNvPr id="0" name=""/>
        <dsp:cNvSpPr/>
      </dsp:nvSpPr>
      <dsp:spPr>
        <a:xfrm>
          <a:off x="973931" y="3573780"/>
          <a:ext cx="5518943" cy="1531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just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Reward points for consumers for each transaction</a:t>
          </a:r>
        </a:p>
      </dsp:txBody>
      <dsp:txXfrm>
        <a:off x="1018791" y="3618640"/>
        <a:ext cx="3946705" cy="1441900"/>
      </dsp:txXfrm>
    </dsp:sp>
    <dsp:sp modelId="{85292D5A-0A93-2E42-A904-1AF7EAE59092}">
      <dsp:nvSpPr>
        <dsp:cNvPr id="0" name=""/>
        <dsp:cNvSpPr/>
      </dsp:nvSpPr>
      <dsp:spPr>
        <a:xfrm>
          <a:off x="4523390" y="1161478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47389" y="1161478"/>
        <a:ext cx="547555" cy="749154"/>
      </dsp:txXfrm>
    </dsp:sp>
    <dsp:sp modelId="{D3627BCB-8E80-FF4E-BA24-149FD9A4D50A}">
      <dsp:nvSpPr>
        <dsp:cNvPr id="0" name=""/>
        <dsp:cNvSpPr/>
      </dsp:nvSpPr>
      <dsp:spPr>
        <a:xfrm>
          <a:off x="5010356" y="2938157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34355" y="2938157"/>
        <a:ext cx="547555" cy="749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DEFBF-DD3D-6248-836E-E406503F9EC0}">
      <dsp:nvSpPr>
        <dsp:cNvPr id="0" name=""/>
        <dsp:cNvSpPr/>
      </dsp:nvSpPr>
      <dsp:spPr>
        <a:xfrm>
          <a:off x="314088" y="0"/>
          <a:ext cx="5885426" cy="5885426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4F49D-B042-6244-B72C-0499A6F15900}">
      <dsp:nvSpPr>
        <dsp:cNvPr id="0" name=""/>
        <dsp:cNvSpPr/>
      </dsp:nvSpPr>
      <dsp:spPr>
        <a:xfrm>
          <a:off x="873204" y="559115"/>
          <a:ext cx="2295316" cy="229531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Improving and enhance match making algorithm</a:t>
          </a:r>
        </a:p>
      </dsp:txBody>
      <dsp:txXfrm>
        <a:off x="985252" y="671163"/>
        <a:ext cx="2071220" cy="2071220"/>
      </dsp:txXfrm>
    </dsp:sp>
    <dsp:sp modelId="{E85896F9-5E39-9941-A591-6B7D5FE03CB9}">
      <dsp:nvSpPr>
        <dsp:cNvPr id="0" name=""/>
        <dsp:cNvSpPr/>
      </dsp:nvSpPr>
      <dsp:spPr>
        <a:xfrm>
          <a:off x="3345083" y="559115"/>
          <a:ext cx="2295316" cy="229531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Build a better recommendation for services based on consumer feedback and reviews</a:t>
          </a:r>
        </a:p>
      </dsp:txBody>
      <dsp:txXfrm>
        <a:off x="3457131" y="671163"/>
        <a:ext cx="2071220" cy="2071220"/>
      </dsp:txXfrm>
    </dsp:sp>
    <dsp:sp modelId="{644AC165-C9E6-034A-9387-E4CB3AD84667}">
      <dsp:nvSpPr>
        <dsp:cNvPr id="0" name=""/>
        <dsp:cNvSpPr/>
      </dsp:nvSpPr>
      <dsp:spPr>
        <a:xfrm>
          <a:off x="873204" y="3030994"/>
          <a:ext cx="2295316" cy="229531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Scaling in terms of consumers and providers</a:t>
          </a:r>
        </a:p>
      </dsp:txBody>
      <dsp:txXfrm>
        <a:off x="985252" y="3143042"/>
        <a:ext cx="2071220" cy="2071220"/>
      </dsp:txXfrm>
    </dsp:sp>
    <dsp:sp modelId="{88208F7C-E02F-564A-904E-E3717C43C459}">
      <dsp:nvSpPr>
        <dsp:cNvPr id="0" name=""/>
        <dsp:cNvSpPr/>
      </dsp:nvSpPr>
      <dsp:spPr>
        <a:xfrm>
          <a:off x="3345083" y="3030994"/>
          <a:ext cx="2295316" cy="229531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Analytics </a:t>
          </a:r>
        </a:p>
      </dsp:txBody>
      <dsp:txXfrm>
        <a:off x="3457131" y="3143042"/>
        <a:ext cx="2071220" cy="2071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31231-E5D0-2847-B2AF-4F23E794938C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05EBF-205A-5E49-A725-D88CCD76F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1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05EBF-205A-5E49-A725-D88CCD76FC73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12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05EBF-205A-5E49-A725-D88CCD76FC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9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and Select : </a:t>
            </a:r>
            <a:r>
              <a:rPr lang="en-US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Precise enough for customer to understand our services and facilities and how they can be accessed.</a:t>
            </a:r>
          </a:p>
          <a:p>
            <a:r>
              <a:rPr lang="en-US" sz="1200" dirty="0">
                <a:solidFill>
                  <a:srgbClr val="629AB8"/>
                </a:solidFill>
                <a:latin typeface="Lato Light" panose="020F0502020204030203" pitchFamily="34" charset="0"/>
              </a:rPr>
              <a:t>Browse and Book: </a:t>
            </a:r>
            <a:r>
              <a:rPr lang="en-US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Filter and Narrow Down the Choices. Most Importantly - transparency the level of transparency is what customers are looking for to gain trust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Chat and hire: 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let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customer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chat with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professionals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through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assure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that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they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have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choose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they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want and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avoid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1200" dirty="0" err="1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misconception</a:t>
            </a:r>
            <a:r>
              <a:rPr lang="pl-PL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endParaRPr lang="en-US" sz="1200" dirty="0">
              <a:solidFill>
                <a:srgbClr val="629AB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Review and feedback: We make assurance that customer is satisfied.</a:t>
            </a:r>
          </a:p>
          <a:p>
            <a:endParaRPr lang="en-US" sz="1200" dirty="0">
              <a:solidFill>
                <a:srgbClr val="629AB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05EBF-205A-5E49-A725-D88CCD76FC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0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05EBF-205A-5E49-A725-D88CCD76FC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5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 has 10.6 million independent service providers which accounts for 6.9% of total employment.</a:t>
            </a:r>
          </a:p>
          <a:p>
            <a:r>
              <a:rPr lang="en-US" dirty="0"/>
              <a:t>Currently, industry is targeting 9,33000 people who are working through third-party contracts which accounts to 0.6% of total employment.</a:t>
            </a:r>
          </a:p>
          <a:p>
            <a:r>
              <a:rPr lang="en-US" b="1" dirty="0">
                <a:solidFill>
                  <a:schemeClr val="bg1"/>
                </a:solidFill>
              </a:rPr>
              <a:t>On-demand services at your doorstep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05EBF-205A-5E49-A725-D88CCD76FC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4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professionals are not charges for registering and providing service for trial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05EBF-205A-5E49-A725-D88CCD76FC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33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Everything a person can possibly think of having to do or get it done be it because of weather/traffic/pollution. All they have to do is snap their figures and in a wink of their eye we will be there to serve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05EBF-205A-5E49-A725-D88CCD76FC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2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86DC-C4E5-784A-B863-1B979277CB9C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3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1FCCD-FD93-3A47-A35B-F2EE941034E9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2FB8-8B78-7F4F-9D66-B1C3AA556DAD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49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321-4EDE-B045-8FD5-0263AC6F23A9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28B15-5FC6-8842-86A2-F7CCB3D1D77C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4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2B6E-3865-1447-825A-627C9DF36364}" type="datetime1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25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A6FEA-5EB6-CF41-BA9B-314B86061704}" type="datetime1">
              <a:rPr lang="en-US" smtClean="0"/>
              <a:t>3/22/19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1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A65D-D842-0C4E-8B71-FF5DF0617C5F}" type="datetime1">
              <a:rPr lang="en-US" smtClean="0"/>
              <a:t>3/22/19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3130-DEA6-F74E-B877-8D6B7DF47EFA}" type="datetime1">
              <a:rPr lang="en-US" smtClean="0"/>
              <a:t>3/22/19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9F514-5AC2-7B4F-8AA8-F6A5036BA5DB}" type="datetime1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AC424-F8B5-F340-8164-AA3810E31BA8}" type="datetime1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2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F4F50-E775-4849-BD93-6289C5393F5D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Sevaa- serach,select &amp; get 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656FE-9D23-47F4-B489-3DD1935B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7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9602" y="188471"/>
            <a:ext cx="5738446" cy="654681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SEVAA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9602" y="930567"/>
            <a:ext cx="3331853" cy="565516"/>
          </a:xfrm>
        </p:spPr>
        <p:txBody>
          <a:bodyPr>
            <a:normAutofit fontScale="92500"/>
          </a:bodyPr>
          <a:lstStyle/>
          <a:p>
            <a:pPr algn="l"/>
            <a:r>
              <a:rPr lang="pl-PL" sz="2000" dirty="0" err="1">
                <a:solidFill>
                  <a:srgbClr val="7AC5DD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Search</a:t>
            </a:r>
            <a:r>
              <a:rPr lang="pl-PL" sz="2000" dirty="0">
                <a:solidFill>
                  <a:srgbClr val="7AC5DD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Select and </a:t>
            </a:r>
            <a:r>
              <a:rPr lang="pl-PL" sz="2000" dirty="0" err="1">
                <a:solidFill>
                  <a:srgbClr val="7AC5DD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get</a:t>
            </a:r>
            <a:r>
              <a:rPr lang="pl-PL" sz="2000" dirty="0">
                <a:solidFill>
                  <a:srgbClr val="7AC5DD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pl-PL" sz="2000" dirty="0" err="1">
                <a:solidFill>
                  <a:srgbClr val="7AC5DD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Served</a:t>
            </a:r>
            <a:r>
              <a:rPr lang="pl-PL" sz="2000" dirty="0">
                <a:solidFill>
                  <a:srgbClr val="7AC5DD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…</a:t>
            </a:r>
            <a:endParaRPr lang="en-US" sz="2000" dirty="0">
              <a:solidFill>
                <a:srgbClr val="7AC5DD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28913" y="2619528"/>
            <a:ext cx="3557387" cy="1813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 rot="19016290">
            <a:off x="5753597" y="374435"/>
            <a:ext cx="4339570" cy="901549"/>
          </a:xfrm>
          <a:prstGeom prst="roundRect">
            <a:avLst>
              <a:gd name="adj" fmla="val 50000"/>
            </a:avLst>
          </a:prstGeom>
          <a:solidFill>
            <a:srgbClr val="7A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35456" y="2001292"/>
            <a:ext cx="10571518" cy="3008510"/>
            <a:chOff x="3235456" y="2001292"/>
            <a:chExt cx="10571518" cy="3008510"/>
          </a:xfrm>
          <a:blipFill>
            <a:blip r:embed="rId3"/>
            <a:stretch>
              <a:fillRect/>
            </a:stretch>
          </a:blipFill>
        </p:grpSpPr>
        <p:sp>
          <p:nvSpPr>
            <p:cNvPr id="18" name="Rounded Rectangle 17"/>
            <p:cNvSpPr/>
            <p:nvPr/>
          </p:nvSpPr>
          <p:spPr>
            <a:xfrm rot="18970178">
              <a:off x="3235456" y="2095153"/>
              <a:ext cx="8963400" cy="9015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 rot="18970178">
              <a:off x="5172475" y="2001292"/>
              <a:ext cx="8500514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 rot="18970178">
              <a:off x="7651845" y="2775311"/>
              <a:ext cx="6155129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 rot="18970178">
              <a:off x="10096850" y="3710468"/>
              <a:ext cx="3509434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90500" y="0"/>
            <a:ext cx="12001500" cy="6858003"/>
            <a:chOff x="190500" y="0"/>
            <a:chExt cx="12001500" cy="6858003"/>
          </a:xfrm>
        </p:grpSpPr>
        <p:sp>
          <p:nvSpPr>
            <p:cNvPr id="33" name="Rectangle 32"/>
            <p:cNvSpPr/>
            <p:nvPr/>
          </p:nvSpPr>
          <p:spPr>
            <a:xfrm>
              <a:off x="190500" y="0"/>
              <a:ext cx="12001500" cy="220980"/>
            </a:xfrm>
            <a:prstGeom prst="rect">
              <a:avLst/>
            </a:prstGeom>
            <a:solidFill>
              <a:srgbClr val="2C34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8635997" y="3302002"/>
              <a:ext cx="6858003" cy="253999"/>
            </a:xfrm>
            <a:prstGeom prst="rect">
              <a:avLst/>
            </a:prstGeom>
            <a:solidFill>
              <a:srgbClr val="2C34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00509DF-7888-304D-A871-4F0D70F0DEB5}"/>
              </a:ext>
            </a:extLst>
          </p:cNvPr>
          <p:cNvSpPr txBox="1"/>
          <p:nvPr/>
        </p:nvSpPr>
        <p:spPr>
          <a:xfrm>
            <a:off x="855849" y="3950108"/>
            <a:ext cx="38131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Team PAYAK</a:t>
            </a:r>
          </a:p>
          <a:p>
            <a:r>
              <a:rPr lang="en-US" sz="2800" dirty="0">
                <a:solidFill>
                  <a:schemeClr val="bg1"/>
                </a:solidFill>
              </a:rPr>
              <a:t>Old Dominion University</a:t>
            </a:r>
          </a:p>
          <a:p>
            <a:r>
              <a:rPr lang="en-US" sz="2800" dirty="0">
                <a:solidFill>
                  <a:schemeClr val="bg1"/>
                </a:solidFill>
              </a:rPr>
              <a:t>#HackU2019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695A92-EC38-7E42-B16A-695C6D13B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9"/>
          <a:stretch/>
        </p:blipFill>
        <p:spPr>
          <a:xfrm>
            <a:off x="957564" y="1583498"/>
            <a:ext cx="5753100" cy="157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0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49E6-FF34-6049-922C-65F62B97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2394647"/>
            <a:ext cx="10515600" cy="269030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Thank You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br>
              <a:rPr lang="en-US" dirty="0">
                <a:solidFill>
                  <a:schemeClr val="bg1"/>
                </a:solidFill>
                <a:latin typeface="+mn-lt"/>
              </a:rPr>
            </a:b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dirty="0">
                <a:solidFill>
                  <a:schemeClr val="bg1"/>
                </a:solidFill>
                <a:latin typeface="+mn-lt"/>
              </a:rPr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D4C88-034F-674D-B338-94220C38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2D09F-DAE7-294C-B6FF-9810EB22F8C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7EB52-A8C9-2B45-8E5D-97ED36DA6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</p:spTree>
    <p:extLst>
      <p:ext uri="{BB962C8B-B14F-4D97-AF65-F5344CB8AC3E}">
        <p14:creationId xmlns:p14="http://schemas.microsoft.com/office/powerpoint/2010/main" val="302339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329214" y="2461518"/>
            <a:ext cx="4487944" cy="1160948"/>
            <a:chOff x="1324920" y="2438595"/>
            <a:chExt cx="4487944" cy="1160948"/>
          </a:xfrm>
        </p:grpSpPr>
        <p:grpSp>
          <p:nvGrpSpPr>
            <p:cNvPr id="22" name="Group 21"/>
            <p:cNvGrpSpPr/>
            <p:nvPr/>
          </p:nvGrpSpPr>
          <p:grpSpPr>
            <a:xfrm>
              <a:off x="1324920" y="2438595"/>
              <a:ext cx="4487944" cy="1160948"/>
              <a:chOff x="1324920" y="2438595"/>
              <a:chExt cx="4487944" cy="116094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324920" y="2438595"/>
                <a:ext cx="4487944" cy="1160948"/>
                <a:chOff x="918519" y="1495167"/>
                <a:chExt cx="8184292" cy="2117125"/>
              </a:xfrm>
            </p:grpSpPr>
            <p:sp>
              <p:nvSpPr>
                <p:cNvPr id="5" name="Rectangle: Top Corners Rounded 4"/>
                <p:cNvSpPr/>
                <p:nvPr/>
              </p:nvSpPr>
              <p:spPr>
                <a:xfrm rot="16200000">
                  <a:off x="937053" y="1476633"/>
                  <a:ext cx="2117125" cy="2154194"/>
                </a:xfrm>
                <a:prstGeom prst="round2SameRect">
                  <a:avLst/>
                </a:prstGeom>
                <a:solidFill>
                  <a:srgbClr val="60A9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sp>
              <p:nvSpPr>
                <p:cNvPr id="6" name="Rectangle: Top Corners Rounded 5"/>
                <p:cNvSpPr/>
                <p:nvPr/>
              </p:nvSpPr>
              <p:spPr>
                <a:xfrm rot="5400000">
                  <a:off x="5029199" y="-461319"/>
                  <a:ext cx="2117125" cy="6030098"/>
                </a:xfrm>
                <a:prstGeom prst="round2SameRect">
                  <a:avLst/>
                </a:prstGeom>
                <a:solidFill>
                  <a:srgbClr val="2578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 dirty="0"/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6323" y="2500645"/>
                <a:ext cx="1002078" cy="1002078"/>
              </a:xfrm>
              <a:prstGeom prst="rect">
                <a:avLst/>
              </a:prstGeom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2648419" y="2591919"/>
              <a:ext cx="2946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 dirty="0">
                  <a:solidFill>
                    <a:schemeClr val="bg1"/>
                  </a:solidFill>
                </a:rPr>
                <a:t>Lorem ipsum dolor sit amet, consectetur adipiscing elit, sed do eiusmod tempor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462975" y="2438595"/>
            <a:ext cx="4487944" cy="1160948"/>
            <a:chOff x="6462975" y="2438595"/>
            <a:chExt cx="4487944" cy="1160948"/>
          </a:xfrm>
        </p:grpSpPr>
        <p:grpSp>
          <p:nvGrpSpPr>
            <p:cNvPr id="25" name="Group 24"/>
            <p:cNvGrpSpPr/>
            <p:nvPr/>
          </p:nvGrpSpPr>
          <p:grpSpPr>
            <a:xfrm>
              <a:off x="6462975" y="2438595"/>
              <a:ext cx="4487944" cy="1160948"/>
              <a:chOff x="6462975" y="2438595"/>
              <a:chExt cx="4487944" cy="116094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462975" y="2438595"/>
                <a:ext cx="4487944" cy="1160948"/>
                <a:chOff x="918519" y="1495167"/>
                <a:chExt cx="8184292" cy="2117125"/>
              </a:xfrm>
            </p:grpSpPr>
            <p:sp>
              <p:nvSpPr>
                <p:cNvPr id="10" name="Rectangle: Top Corners Rounded 9"/>
                <p:cNvSpPr/>
                <p:nvPr/>
              </p:nvSpPr>
              <p:spPr>
                <a:xfrm rot="16200000">
                  <a:off x="937053" y="1476633"/>
                  <a:ext cx="2117125" cy="2154194"/>
                </a:xfrm>
                <a:prstGeom prst="round2SameRect">
                  <a:avLst/>
                </a:prstGeom>
                <a:solidFill>
                  <a:srgbClr val="60A9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sp>
              <p:nvSpPr>
                <p:cNvPr id="11" name="Rectangle: Top Corners Rounded 10"/>
                <p:cNvSpPr/>
                <p:nvPr/>
              </p:nvSpPr>
              <p:spPr>
                <a:xfrm rot="5400000">
                  <a:off x="5029199" y="-461319"/>
                  <a:ext cx="2117125" cy="6030098"/>
                </a:xfrm>
                <a:prstGeom prst="round2SameRect">
                  <a:avLst/>
                </a:prstGeom>
                <a:solidFill>
                  <a:srgbClr val="2578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</p:grp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2573" y="2591919"/>
                <a:ext cx="1002078" cy="1002078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7824384" y="2597645"/>
              <a:ext cx="2946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 dirty="0">
                  <a:solidFill>
                    <a:schemeClr val="bg1"/>
                  </a:solidFill>
                </a:rPr>
                <a:t>Lorem ipsum dolor sit amet, consectetur adipiscing elit, sed do eiusmod tempor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324920" y="4477852"/>
            <a:ext cx="4487944" cy="1160948"/>
            <a:chOff x="1324920" y="4477852"/>
            <a:chExt cx="4487944" cy="1160948"/>
          </a:xfrm>
        </p:grpSpPr>
        <p:grpSp>
          <p:nvGrpSpPr>
            <p:cNvPr id="23" name="Group 22"/>
            <p:cNvGrpSpPr/>
            <p:nvPr/>
          </p:nvGrpSpPr>
          <p:grpSpPr>
            <a:xfrm>
              <a:off x="1324920" y="4477852"/>
              <a:ext cx="4487944" cy="1160948"/>
              <a:chOff x="1324920" y="4477852"/>
              <a:chExt cx="4487944" cy="116094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324920" y="4477852"/>
                <a:ext cx="4487944" cy="1160948"/>
                <a:chOff x="918519" y="1495167"/>
                <a:chExt cx="8184292" cy="2117125"/>
              </a:xfrm>
            </p:grpSpPr>
            <p:sp>
              <p:nvSpPr>
                <p:cNvPr id="16" name="Rectangle: Top Corners Rounded 15"/>
                <p:cNvSpPr/>
                <p:nvPr/>
              </p:nvSpPr>
              <p:spPr>
                <a:xfrm rot="16200000">
                  <a:off x="937053" y="1476633"/>
                  <a:ext cx="2117125" cy="2154194"/>
                </a:xfrm>
                <a:prstGeom prst="round2SameRect">
                  <a:avLst/>
                </a:prstGeom>
                <a:solidFill>
                  <a:srgbClr val="60A9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sp>
              <p:nvSpPr>
                <p:cNvPr id="17" name="Rectangle: Top Corners Rounded 16"/>
                <p:cNvSpPr/>
                <p:nvPr/>
              </p:nvSpPr>
              <p:spPr>
                <a:xfrm rot="5400000">
                  <a:off x="5029199" y="-461319"/>
                  <a:ext cx="2117125" cy="6030098"/>
                </a:xfrm>
                <a:prstGeom prst="round2SameRect">
                  <a:avLst/>
                </a:prstGeom>
                <a:solidFill>
                  <a:srgbClr val="2578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</p:grp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007" y="4572808"/>
                <a:ext cx="1002078" cy="1002078"/>
              </a:xfrm>
              <a:prstGeom prst="rect">
                <a:avLst/>
              </a:prstGeom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2686329" y="4639297"/>
              <a:ext cx="2946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 dirty="0">
                  <a:solidFill>
                    <a:schemeClr val="bg1"/>
                  </a:solidFill>
                </a:rPr>
                <a:t>Lorem ipsum dolor sit amet, consectetur adipiscing elit, sed do eiusmod tempor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62976" y="4474322"/>
            <a:ext cx="4487944" cy="1160948"/>
            <a:chOff x="6462976" y="4474322"/>
            <a:chExt cx="4487944" cy="1160948"/>
          </a:xfrm>
        </p:grpSpPr>
        <p:grpSp>
          <p:nvGrpSpPr>
            <p:cNvPr id="24" name="Group 23"/>
            <p:cNvGrpSpPr/>
            <p:nvPr/>
          </p:nvGrpSpPr>
          <p:grpSpPr>
            <a:xfrm>
              <a:off x="6462976" y="4474322"/>
              <a:ext cx="4487944" cy="1160948"/>
              <a:chOff x="6462976" y="4474322"/>
              <a:chExt cx="4487944" cy="1160948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6462976" y="4474322"/>
                <a:ext cx="4487944" cy="1160948"/>
                <a:chOff x="918519" y="1495167"/>
                <a:chExt cx="8184292" cy="2117125"/>
              </a:xfrm>
            </p:grpSpPr>
            <p:sp>
              <p:nvSpPr>
                <p:cNvPr id="13" name="Rectangle: Top Corners Rounded 12"/>
                <p:cNvSpPr/>
                <p:nvPr/>
              </p:nvSpPr>
              <p:spPr>
                <a:xfrm rot="16200000">
                  <a:off x="937053" y="1476633"/>
                  <a:ext cx="2117125" cy="2154194"/>
                </a:xfrm>
                <a:prstGeom prst="round2SameRect">
                  <a:avLst/>
                </a:prstGeom>
                <a:solidFill>
                  <a:srgbClr val="60A9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sp>
              <p:nvSpPr>
                <p:cNvPr id="14" name="Rectangle: Top Corners Rounded 13"/>
                <p:cNvSpPr/>
                <p:nvPr/>
              </p:nvSpPr>
              <p:spPr>
                <a:xfrm rot="5400000">
                  <a:off x="5029199" y="-461319"/>
                  <a:ext cx="2117125" cy="6030098"/>
                </a:xfrm>
                <a:prstGeom prst="round2SameRect">
                  <a:avLst/>
                </a:prstGeom>
                <a:solidFill>
                  <a:srgbClr val="2578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7473" y="4572808"/>
                <a:ext cx="1002078" cy="1002078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7806768" y="4648439"/>
              <a:ext cx="2946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 dirty="0">
                  <a:solidFill>
                    <a:schemeClr val="bg1"/>
                  </a:solidFill>
                </a:rPr>
                <a:t>Lorem ipsum dolor sit amet, consectetur adipiscing elit, sed do eiusmod tempor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-19051" y="141528"/>
            <a:ext cx="4406902" cy="1846972"/>
            <a:chOff x="-1" y="274878"/>
            <a:chExt cx="4406902" cy="1846972"/>
          </a:xfrm>
        </p:grpSpPr>
        <p:grpSp>
          <p:nvGrpSpPr>
            <p:cNvPr id="38" name="Group 37"/>
            <p:cNvGrpSpPr/>
            <p:nvPr/>
          </p:nvGrpSpPr>
          <p:grpSpPr>
            <a:xfrm>
              <a:off x="-1" y="274878"/>
              <a:ext cx="3928596" cy="1786613"/>
              <a:chOff x="-1" y="274878"/>
              <a:chExt cx="3928596" cy="1786613"/>
            </a:xfrm>
          </p:grpSpPr>
          <p:sp>
            <p:nvSpPr>
              <p:cNvPr id="37" name="Rectangle: Top Corners Rounded 36"/>
              <p:cNvSpPr/>
              <p:nvPr/>
            </p:nvSpPr>
            <p:spPr>
              <a:xfrm rot="5400000">
                <a:off x="330233" y="955401"/>
                <a:ext cx="775856" cy="1436323"/>
              </a:xfrm>
              <a:prstGeom prst="round2Same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34" name="Rectangle: Top Corners Rounded 33"/>
              <p:cNvSpPr/>
              <p:nvPr/>
            </p:nvSpPr>
            <p:spPr>
              <a:xfrm rot="5400000">
                <a:off x="-91525" y="411593"/>
                <a:ext cx="1160948" cy="977900"/>
              </a:xfrm>
              <a:prstGeom prst="round2SameRect">
                <a:avLst/>
              </a:prstGeom>
              <a:solidFill>
                <a:srgbClr val="25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01875" y="274878"/>
                <a:ext cx="332672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6600" b="1" dirty="0"/>
                  <a:t>SLIDE</a:t>
                </a:r>
                <a:endParaRPr lang="pl-PL" sz="6600" b="1" dirty="0">
                  <a:solidFill>
                    <a:srgbClr val="60A9D6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685295" y="1198520"/>
              <a:ext cx="37216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rgbClr val="2578BD"/>
                  </a:solidFill>
                </a:rPr>
                <a:t>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70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ADC7BAD-C0C8-834C-A436-B97B509C1614}"/>
              </a:ext>
            </a:extLst>
          </p:cNvPr>
          <p:cNvSpPr txBox="1"/>
          <p:nvPr/>
        </p:nvSpPr>
        <p:spPr>
          <a:xfrm>
            <a:off x="154376" y="82401"/>
            <a:ext cx="5664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is the Problem?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02E5A64-D1ED-EE48-ACE3-34E5366D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1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41FC76-8389-324E-A8F6-A157D45BB3F6}"/>
              </a:ext>
            </a:extLst>
          </p:cNvPr>
          <p:cNvGrpSpPr/>
          <p:nvPr/>
        </p:nvGrpSpPr>
        <p:grpSpPr>
          <a:xfrm>
            <a:off x="2986786" y="1643937"/>
            <a:ext cx="5623814" cy="4362221"/>
            <a:chOff x="2961321" y="1323897"/>
            <a:chExt cx="5623814" cy="4362221"/>
          </a:xfrm>
        </p:grpSpPr>
        <p:sp>
          <p:nvSpPr>
            <p:cNvPr id="5" name="Freeform 199">
              <a:extLst>
                <a:ext uri="{FF2B5EF4-FFF2-40B4-BE49-F238E27FC236}">
                  <a16:creationId xmlns:a16="http://schemas.microsoft.com/office/drawing/2014/main" id="{AB8380FA-2909-0D44-94F4-7EE0F6DA9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7465" y="1323897"/>
              <a:ext cx="1504847" cy="1397001"/>
            </a:xfrm>
            <a:custGeom>
              <a:avLst/>
              <a:gdLst>
                <a:gd name="T0" fmla="*/ 0 w 32"/>
                <a:gd name="T1" fmla="*/ 25 h 27"/>
                <a:gd name="T2" fmla="*/ 32 w 32"/>
                <a:gd name="T3" fmla="*/ 25 h 27"/>
                <a:gd name="T4" fmla="*/ 32 w 32"/>
                <a:gd name="T5" fmla="*/ 26 h 27"/>
                <a:gd name="T6" fmla="*/ 32 w 32"/>
                <a:gd name="T7" fmla="*/ 27 h 27"/>
                <a:gd name="T8" fmla="*/ 32 w 32"/>
                <a:gd name="T9" fmla="*/ 27 h 27"/>
                <a:gd name="T10" fmla="*/ 0 w 32"/>
                <a:gd name="T11" fmla="*/ 27 h 27"/>
                <a:gd name="T12" fmla="*/ 0 w 32"/>
                <a:gd name="T13" fmla="*/ 27 h 27"/>
                <a:gd name="T14" fmla="*/ 0 w 32"/>
                <a:gd name="T15" fmla="*/ 26 h 27"/>
                <a:gd name="T16" fmla="*/ 0 w 32"/>
                <a:gd name="T17" fmla="*/ 25 h 27"/>
                <a:gd name="T18" fmla="*/ 6 w 32"/>
                <a:gd name="T19" fmla="*/ 24 h 27"/>
                <a:gd name="T20" fmla="*/ 8 w 32"/>
                <a:gd name="T21" fmla="*/ 24 h 27"/>
                <a:gd name="T22" fmla="*/ 8 w 32"/>
                <a:gd name="T23" fmla="*/ 14 h 27"/>
                <a:gd name="T24" fmla="*/ 15 w 32"/>
                <a:gd name="T25" fmla="*/ 14 h 27"/>
                <a:gd name="T26" fmla="*/ 15 w 32"/>
                <a:gd name="T27" fmla="*/ 24 h 27"/>
                <a:gd name="T28" fmla="*/ 25 w 32"/>
                <a:gd name="T29" fmla="*/ 24 h 27"/>
                <a:gd name="T30" fmla="*/ 26 w 32"/>
                <a:gd name="T31" fmla="*/ 24 h 27"/>
                <a:gd name="T32" fmla="*/ 26 w 32"/>
                <a:gd name="T33" fmla="*/ 14 h 27"/>
                <a:gd name="T34" fmla="*/ 26 w 32"/>
                <a:gd name="T35" fmla="*/ 14 h 27"/>
                <a:gd name="T36" fmla="*/ 17 w 32"/>
                <a:gd name="T37" fmla="*/ 6 h 27"/>
                <a:gd name="T38" fmla="*/ 16 w 32"/>
                <a:gd name="T39" fmla="*/ 5 h 27"/>
                <a:gd name="T40" fmla="*/ 16 w 32"/>
                <a:gd name="T41" fmla="*/ 5 h 27"/>
                <a:gd name="T42" fmla="*/ 15 w 32"/>
                <a:gd name="T43" fmla="*/ 6 h 27"/>
                <a:gd name="T44" fmla="*/ 5 w 32"/>
                <a:gd name="T45" fmla="*/ 14 h 27"/>
                <a:gd name="T46" fmla="*/ 5 w 32"/>
                <a:gd name="T47" fmla="*/ 14 h 27"/>
                <a:gd name="T48" fmla="*/ 5 w 32"/>
                <a:gd name="T49" fmla="*/ 24 h 27"/>
                <a:gd name="T50" fmla="*/ 6 w 32"/>
                <a:gd name="T51" fmla="*/ 24 h 27"/>
                <a:gd name="T52" fmla="*/ 17 w 32"/>
                <a:gd name="T53" fmla="*/ 14 h 27"/>
                <a:gd name="T54" fmla="*/ 24 w 32"/>
                <a:gd name="T55" fmla="*/ 14 h 27"/>
                <a:gd name="T56" fmla="*/ 24 w 32"/>
                <a:gd name="T57" fmla="*/ 20 h 27"/>
                <a:gd name="T58" fmla="*/ 17 w 32"/>
                <a:gd name="T59" fmla="*/ 20 h 27"/>
                <a:gd name="T60" fmla="*/ 17 w 32"/>
                <a:gd name="T61" fmla="*/ 14 h 27"/>
                <a:gd name="T62" fmla="*/ 28 w 32"/>
                <a:gd name="T63" fmla="*/ 14 h 27"/>
                <a:gd name="T64" fmla="*/ 18 w 32"/>
                <a:gd name="T65" fmla="*/ 5 h 27"/>
                <a:gd name="T66" fmla="*/ 16 w 32"/>
                <a:gd name="T67" fmla="*/ 4 h 27"/>
                <a:gd name="T68" fmla="*/ 16 w 32"/>
                <a:gd name="T69" fmla="*/ 4 h 27"/>
                <a:gd name="T70" fmla="*/ 14 w 32"/>
                <a:gd name="T71" fmla="*/ 5 h 27"/>
                <a:gd name="T72" fmla="*/ 4 w 32"/>
                <a:gd name="T73" fmla="*/ 14 h 27"/>
                <a:gd name="T74" fmla="*/ 3 w 32"/>
                <a:gd name="T75" fmla="*/ 14 h 27"/>
                <a:gd name="T76" fmla="*/ 2 w 32"/>
                <a:gd name="T77" fmla="*/ 14 h 27"/>
                <a:gd name="T78" fmla="*/ 2 w 32"/>
                <a:gd name="T79" fmla="*/ 12 h 27"/>
                <a:gd name="T80" fmla="*/ 3 w 32"/>
                <a:gd name="T81" fmla="*/ 11 h 27"/>
                <a:gd name="T82" fmla="*/ 15 w 32"/>
                <a:gd name="T83" fmla="*/ 1 h 27"/>
                <a:gd name="T84" fmla="*/ 17 w 32"/>
                <a:gd name="T85" fmla="*/ 1 h 27"/>
                <a:gd name="T86" fmla="*/ 29 w 32"/>
                <a:gd name="T87" fmla="*/ 11 h 27"/>
                <a:gd name="T88" fmla="*/ 30 w 32"/>
                <a:gd name="T89" fmla="*/ 12 h 27"/>
                <a:gd name="T90" fmla="*/ 30 w 32"/>
                <a:gd name="T91" fmla="*/ 14 h 27"/>
                <a:gd name="T92" fmla="*/ 29 w 32"/>
                <a:gd name="T93" fmla="*/ 14 h 27"/>
                <a:gd name="T94" fmla="*/ 28 w 32"/>
                <a:gd name="T95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" h="27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6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1"/>
                    <a:pt x="8" y="18"/>
                    <a:pt x="8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8"/>
                    <a:pt x="15" y="21"/>
                    <a:pt x="1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1"/>
                    <a:pt x="26" y="17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7"/>
                    <a:pt x="5" y="21"/>
                    <a:pt x="5" y="24"/>
                  </a:cubicBezTo>
                  <a:cubicBezTo>
                    <a:pt x="5" y="24"/>
                    <a:pt x="6" y="24"/>
                    <a:pt x="6" y="24"/>
                  </a:cubicBezTo>
                  <a:close/>
                  <a:moveTo>
                    <a:pt x="17" y="14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28" y="14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2"/>
                    <a:pt x="30" y="12"/>
                    <a:pt x="30" y="12"/>
                  </a:cubicBezTo>
                  <a:cubicBezTo>
                    <a:pt x="30" y="13"/>
                    <a:pt x="30" y="13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lnTo>
                    <a:pt x="28" y="1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lh3.googleusercontent.com/r4Uw7_nw2RVBmNkUL-s-bp9-zGJG4yUVqPmT5ZpTtADrM7ooSmTlcKeaRvyqXis__sC1YmGjOrX8zyilcy7SxjwJbA_-m-2FNHTV8COlPPK9vZS4b8iib0cbJ2qQDdPu_KIJ5iw">
              <a:extLst>
                <a:ext uri="{FF2B5EF4-FFF2-40B4-BE49-F238E27FC236}">
                  <a16:creationId xmlns:a16="http://schemas.microsoft.com/office/drawing/2014/main" id="{BEB67F3E-BC99-2E43-80F2-C3BF1BFDB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3513" y="4346398"/>
              <a:ext cx="1339720" cy="133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02486B2-7587-ED41-B23F-185018C6490B}"/>
                </a:ext>
              </a:extLst>
            </p:cNvPr>
            <p:cNvSpPr/>
            <p:nvPr/>
          </p:nvSpPr>
          <p:spPr>
            <a:xfrm rot="6379891">
              <a:off x="4660416" y="3491647"/>
              <a:ext cx="1198148" cy="3122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AEBD17AD-F5E8-754B-A65F-B5B428D0F571}"/>
                </a:ext>
              </a:extLst>
            </p:cNvPr>
            <p:cNvSpPr/>
            <p:nvPr/>
          </p:nvSpPr>
          <p:spPr>
            <a:xfrm rot="4041263">
              <a:off x="5631455" y="3548759"/>
              <a:ext cx="1329883" cy="2918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A8DF154B-9AA0-964A-80B7-7047A4972640}"/>
                </a:ext>
              </a:extLst>
            </p:cNvPr>
            <p:cNvSpPr/>
            <p:nvPr/>
          </p:nvSpPr>
          <p:spPr>
            <a:xfrm rot="7896763">
              <a:off x="3682382" y="3329433"/>
              <a:ext cx="1502262" cy="3159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E1CC5E05-658B-F34F-ABD1-43EB3F231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321" y="4033608"/>
              <a:ext cx="991870" cy="99187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F7A16891-7735-AE4A-AD84-602E494C8461}"/>
                </a:ext>
              </a:extLst>
            </p:cNvPr>
            <p:cNvSpPr/>
            <p:nvPr/>
          </p:nvSpPr>
          <p:spPr>
            <a:xfrm rot="2934001">
              <a:off x="6369485" y="3232804"/>
              <a:ext cx="1502262" cy="3159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AFAA9CAF-0F5F-0748-A65A-1B46484C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879" y="4520323"/>
              <a:ext cx="991870" cy="991870"/>
            </a:xfrm>
            <a:prstGeom prst="rect">
              <a:avLst/>
            </a:prstGeom>
          </p:spPr>
        </p:pic>
        <p:pic>
          <p:nvPicPr>
            <p:cNvPr id="15" name="Picture 14" descr="A picture containing LEGO, vector graphics&#10;&#10;Description automatically generated">
              <a:extLst>
                <a:ext uri="{FF2B5EF4-FFF2-40B4-BE49-F238E27FC236}">
                  <a16:creationId xmlns:a16="http://schemas.microsoft.com/office/drawing/2014/main" id="{1F4899B6-EBBA-AF42-B130-8EF57FE09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395" y="4033608"/>
              <a:ext cx="1094740" cy="991870"/>
            </a:xfrm>
            <a:prstGeom prst="rect">
              <a:avLst/>
            </a:prstGeom>
          </p:spPr>
        </p:pic>
      </p:grp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FBBB7B3-5B32-DF4E-AA86-86A92EE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</p:spTree>
    <p:extLst>
      <p:ext uri="{BB962C8B-B14F-4D97-AF65-F5344CB8AC3E}">
        <p14:creationId xmlns:p14="http://schemas.microsoft.com/office/powerpoint/2010/main" val="395640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5400000">
            <a:off x="2667000" y="-2667000"/>
            <a:ext cx="6858000" cy="12192000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12192000 h 12192000"/>
              <a:gd name="connsiteX3" fmla="*/ 0 w 6858000"/>
              <a:gd name="connsiteY3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cubicBezTo>
                  <a:pt x="1790700" y="2552700"/>
                  <a:pt x="1428750" y="1733550"/>
                  <a:pt x="3257550" y="5715000"/>
                </a:cubicBezTo>
                <a:cubicBezTo>
                  <a:pt x="5734050" y="11550650"/>
                  <a:pt x="4953000" y="9251950"/>
                  <a:pt x="6858000" y="12192000"/>
                </a:cubicBezTo>
                <a:lnTo>
                  <a:pt x="0" y="12192000"/>
                </a:lnTo>
                <a:close/>
              </a:path>
            </a:pathLst>
          </a:custGeom>
          <a:solidFill>
            <a:srgbClr val="2C3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52724" y="3068564"/>
            <a:ext cx="4243187" cy="583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Chat and Hire 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59068" y="2196847"/>
            <a:ext cx="3488021" cy="1154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solidFill>
                <a:srgbClr val="629AB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10905" y="950909"/>
            <a:ext cx="4243187" cy="583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Search and Select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096000" y="932977"/>
            <a:ext cx="3461661" cy="85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solidFill>
                <a:srgbClr val="629AB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53878" y="5072386"/>
            <a:ext cx="4243187" cy="583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2C344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Review and Feedback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644834" y="6008298"/>
            <a:ext cx="3186545" cy="56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solidFill>
                <a:srgbClr val="629AB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435591" y="2860629"/>
            <a:ext cx="4243187" cy="583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2C344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Browse and Book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34497" y="4106467"/>
            <a:ext cx="3522579" cy="141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solidFill>
                <a:srgbClr val="629AB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524018" y="941245"/>
            <a:ext cx="1049714" cy="1049714"/>
            <a:chOff x="9524018" y="941245"/>
            <a:chExt cx="1049714" cy="1049714"/>
          </a:xfrm>
        </p:grpSpPr>
        <p:sp>
          <p:nvSpPr>
            <p:cNvPr id="16" name="Oval 15"/>
            <p:cNvSpPr/>
            <p:nvPr/>
          </p:nvSpPr>
          <p:spPr>
            <a:xfrm>
              <a:off x="9524018" y="941245"/>
              <a:ext cx="1049714" cy="104971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C3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utoShape 124"/>
            <p:cNvSpPr>
              <a:spLocks/>
            </p:cNvSpPr>
            <p:nvPr/>
          </p:nvSpPr>
          <p:spPr bwMode="auto">
            <a:xfrm>
              <a:off x="9930038" y="1344844"/>
              <a:ext cx="250089" cy="2500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solidFill>
              <a:srgbClr val="2C344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44822" y="2252698"/>
            <a:ext cx="1049714" cy="1049714"/>
            <a:chOff x="6944822" y="2252698"/>
            <a:chExt cx="1049714" cy="1049714"/>
          </a:xfrm>
        </p:grpSpPr>
        <p:sp>
          <p:nvSpPr>
            <p:cNvPr id="15" name="Oval 14"/>
            <p:cNvSpPr/>
            <p:nvPr/>
          </p:nvSpPr>
          <p:spPr>
            <a:xfrm>
              <a:off x="6944822" y="2252698"/>
              <a:ext cx="1049714" cy="104971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C3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7192113" y="2506981"/>
              <a:ext cx="565874" cy="566840"/>
              <a:chOff x="9064419" y="3019297"/>
              <a:chExt cx="488068" cy="488901"/>
            </a:xfrm>
            <a:solidFill>
              <a:srgbClr val="2C3440"/>
            </a:solidFill>
          </p:grpSpPr>
          <p:sp>
            <p:nvSpPr>
              <p:cNvPr id="26" name="AutoShape 7"/>
              <p:cNvSpPr>
                <a:spLocks/>
              </p:cNvSpPr>
              <p:nvPr/>
            </p:nvSpPr>
            <p:spPr bwMode="auto">
              <a:xfrm>
                <a:off x="9064419" y="3019297"/>
                <a:ext cx="488068" cy="488901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7" name="AutoShape 8"/>
              <p:cNvSpPr>
                <a:spLocks/>
              </p:cNvSpPr>
              <p:nvPr/>
            </p:nvSpPr>
            <p:spPr bwMode="auto">
              <a:xfrm>
                <a:off x="9277999" y="3232880"/>
                <a:ext cx="60904" cy="6090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9"/>
              <p:cNvSpPr>
                <a:spLocks/>
              </p:cNvSpPr>
              <p:nvPr/>
            </p:nvSpPr>
            <p:spPr bwMode="auto">
              <a:xfrm>
                <a:off x="9216261" y="3171975"/>
                <a:ext cx="183547" cy="183547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9" name="AutoShape 10"/>
              <p:cNvSpPr>
                <a:spLocks/>
              </p:cNvSpPr>
              <p:nvPr/>
            </p:nvSpPr>
            <p:spPr bwMode="auto">
              <a:xfrm>
                <a:off x="9338907" y="3293783"/>
                <a:ext cx="75921" cy="78424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0" name="AutoShape 11"/>
              <p:cNvSpPr>
                <a:spLocks/>
              </p:cNvSpPr>
              <p:nvPr/>
            </p:nvSpPr>
            <p:spPr bwMode="auto">
              <a:xfrm>
                <a:off x="9368938" y="3324654"/>
                <a:ext cx="109293" cy="111796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1" name="AutoShape 12"/>
              <p:cNvSpPr>
                <a:spLocks/>
              </p:cNvSpPr>
              <p:nvPr/>
            </p:nvSpPr>
            <p:spPr bwMode="auto">
              <a:xfrm>
                <a:off x="9353921" y="3309636"/>
                <a:ext cx="92608" cy="94276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2" name="AutoShape 13"/>
              <p:cNvSpPr>
                <a:spLocks/>
              </p:cNvSpPr>
              <p:nvPr/>
            </p:nvSpPr>
            <p:spPr bwMode="auto">
              <a:xfrm>
                <a:off x="9201247" y="3156958"/>
                <a:ext cx="76756" cy="7758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3" name="AutoShape 14"/>
              <p:cNvSpPr>
                <a:spLocks/>
              </p:cNvSpPr>
              <p:nvPr/>
            </p:nvSpPr>
            <p:spPr bwMode="auto">
              <a:xfrm>
                <a:off x="9140340" y="3096052"/>
                <a:ext cx="109293" cy="110963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4" name="AutoShape 15"/>
              <p:cNvSpPr>
                <a:spLocks/>
              </p:cNvSpPr>
              <p:nvPr/>
            </p:nvSpPr>
            <p:spPr bwMode="auto">
              <a:xfrm>
                <a:off x="9171209" y="3126089"/>
                <a:ext cx="92608" cy="95111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397375" y="3365604"/>
            <a:ext cx="1049714" cy="1049714"/>
            <a:chOff x="4397375" y="3257760"/>
            <a:chExt cx="1049714" cy="1049714"/>
          </a:xfrm>
        </p:grpSpPr>
        <p:sp>
          <p:nvSpPr>
            <p:cNvPr id="14" name="Oval 13"/>
            <p:cNvSpPr/>
            <p:nvPr/>
          </p:nvSpPr>
          <p:spPr>
            <a:xfrm>
              <a:off x="4397375" y="3257760"/>
              <a:ext cx="1049714" cy="104971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C3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686456" y="3543733"/>
              <a:ext cx="488901" cy="488067"/>
              <a:chOff x="2164728" y="1071199"/>
              <a:chExt cx="488901" cy="488067"/>
            </a:xfrm>
            <a:solidFill>
              <a:srgbClr val="2C3440"/>
            </a:solidFill>
          </p:grpSpPr>
          <p:sp>
            <p:nvSpPr>
              <p:cNvPr id="36" name="AutoShape 128"/>
              <p:cNvSpPr>
                <a:spLocks/>
              </p:cNvSpPr>
              <p:nvPr/>
            </p:nvSpPr>
            <p:spPr bwMode="auto">
              <a:xfrm>
                <a:off x="2164728" y="1071199"/>
                <a:ext cx="488901" cy="48806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7" name="AutoShape 129"/>
              <p:cNvSpPr>
                <a:spLocks/>
              </p:cNvSpPr>
              <p:nvPr/>
            </p:nvSpPr>
            <p:spPr bwMode="auto">
              <a:xfrm>
                <a:off x="2470082" y="1132103"/>
                <a:ext cx="121808" cy="12180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2038350" y="4424333"/>
            <a:ext cx="1049714" cy="1049714"/>
            <a:chOff x="2038350" y="4424333"/>
            <a:chExt cx="1049714" cy="1049714"/>
          </a:xfrm>
        </p:grpSpPr>
        <p:sp>
          <p:nvSpPr>
            <p:cNvPr id="13" name="Oval 12"/>
            <p:cNvSpPr/>
            <p:nvPr/>
          </p:nvSpPr>
          <p:spPr>
            <a:xfrm>
              <a:off x="2038350" y="4424333"/>
              <a:ext cx="1049714" cy="104971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C3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368427" y="4692218"/>
              <a:ext cx="427164" cy="488067"/>
              <a:chOff x="9094456" y="1066192"/>
              <a:chExt cx="427164" cy="488067"/>
            </a:xfrm>
            <a:solidFill>
              <a:srgbClr val="2C3440"/>
            </a:solidFill>
          </p:grpSpPr>
          <p:sp>
            <p:nvSpPr>
              <p:cNvPr id="39" name="AutoShape 48"/>
              <p:cNvSpPr>
                <a:spLocks/>
              </p:cNvSpPr>
              <p:nvPr/>
            </p:nvSpPr>
            <p:spPr bwMode="auto">
              <a:xfrm>
                <a:off x="9094456" y="1066192"/>
                <a:ext cx="427164" cy="48806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49"/>
              <p:cNvSpPr>
                <a:spLocks/>
              </p:cNvSpPr>
              <p:nvPr/>
            </p:nvSpPr>
            <p:spPr bwMode="auto">
              <a:xfrm>
                <a:off x="9429842" y="1447471"/>
                <a:ext cx="30869" cy="3003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1" name="AutoShape 50"/>
              <p:cNvSpPr>
                <a:spLocks/>
              </p:cNvSpPr>
              <p:nvPr/>
            </p:nvSpPr>
            <p:spPr bwMode="auto">
              <a:xfrm>
                <a:off x="9429842" y="1355695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51"/>
              <p:cNvSpPr>
                <a:spLocks/>
              </p:cNvSpPr>
              <p:nvPr/>
            </p:nvSpPr>
            <p:spPr bwMode="auto">
              <a:xfrm>
                <a:off x="9429842" y="1263922"/>
                <a:ext cx="30869" cy="308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3CEB6B-F2A8-E34D-A408-568A7691A1E2}"/>
              </a:ext>
            </a:extLst>
          </p:cNvPr>
          <p:cNvSpPr txBox="1"/>
          <p:nvPr/>
        </p:nvSpPr>
        <p:spPr>
          <a:xfrm>
            <a:off x="248969" y="77034"/>
            <a:ext cx="5198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How it works?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76113730-A300-D04C-8520-21FA90AB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2</a:t>
            </a:fld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32E01A-A975-554A-9D13-ABDF6DFA5554}"/>
              </a:ext>
            </a:extLst>
          </p:cNvPr>
          <p:cNvGrpSpPr/>
          <p:nvPr/>
        </p:nvGrpSpPr>
        <p:grpSpPr>
          <a:xfrm>
            <a:off x="9829799" y="1326354"/>
            <a:ext cx="358095" cy="367806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53" name="AutoShape 126">
              <a:extLst>
                <a:ext uri="{FF2B5EF4-FFF2-40B4-BE49-F238E27FC236}">
                  <a16:creationId xmlns:a16="http://schemas.microsoft.com/office/drawing/2014/main" id="{F8A5DD1B-7FB5-9049-B3D4-C24EC299C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rgbClr val="2C344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54" name="AutoShape 127">
              <a:extLst>
                <a:ext uri="{FF2B5EF4-FFF2-40B4-BE49-F238E27FC236}">
                  <a16:creationId xmlns:a16="http://schemas.microsoft.com/office/drawing/2014/main" id="{7AAF61D4-6463-6445-B693-8B29AC15B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9767984-BBFD-9741-AD81-F76E7084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</p:spTree>
    <p:extLst>
      <p:ext uri="{BB962C8B-B14F-4D97-AF65-F5344CB8AC3E}">
        <p14:creationId xmlns:p14="http://schemas.microsoft.com/office/powerpoint/2010/main" val="233320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786F-A005-0248-85CE-E84FA89F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6" y="-625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What we offer?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59AB30-1B00-FA4C-91C0-16565F778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3873" y="1570274"/>
            <a:ext cx="1220389" cy="1267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EE4E9-9316-894B-92AA-5E1011306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535" y="1527306"/>
            <a:ext cx="1707376" cy="1748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69D77-787A-9F47-B810-DA649D0AC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991" y="1570274"/>
            <a:ext cx="2030281" cy="1502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FA079-FE6B-2841-A05C-7429FADFE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107" y="3915399"/>
            <a:ext cx="1666798" cy="168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F2D59-E8A1-624D-9BFC-C2AD62C19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193" y="3742311"/>
            <a:ext cx="1684390" cy="1684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1072A-4111-B54E-8075-FEB0438EA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3145" y="3786301"/>
            <a:ext cx="1640399" cy="16403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AB0D4A-ADA7-364C-8C6A-B1D8671818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3915399"/>
            <a:ext cx="1356248" cy="1511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055027-2298-B541-9778-2E57DC08CB56}"/>
              </a:ext>
            </a:extLst>
          </p:cNvPr>
          <p:cNvSpPr txBox="1"/>
          <p:nvPr/>
        </p:nvSpPr>
        <p:spPr>
          <a:xfrm>
            <a:off x="2247683" y="313905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Beauty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D46FBD-7CE9-7C4D-877F-0BA3EEAF782C}"/>
              </a:ext>
            </a:extLst>
          </p:cNvPr>
          <p:cNvSpPr txBox="1"/>
          <p:nvPr/>
        </p:nvSpPr>
        <p:spPr>
          <a:xfrm>
            <a:off x="6294660" y="3194047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House cleaning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009E5-B0E7-8D4F-A362-C8118D3688DC}"/>
              </a:ext>
            </a:extLst>
          </p:cNvPr>
          <p:cNvSpPr txBox="1"/>
          <p:nvPr/>
        </p:nvSpPr>
        <p:spPr>
          <a:xfrm>
            <a:off x="3921423" y="3170698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Appliance Repair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765161-B502-CA42-8C7E-6911DD94A8C8}"/>
              </a:ext>
            </a:extLst>
          </p:cNvPr>
          <p:cNvSpPr txBox="1"/>
          <p:nvPr/>
        </p:nvSpPr>
        <p:spPr>
          <a:xfrm>
            <a:off x="2025997" y="5710019"/>
            <a:ext cx="161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Wedding &amp; events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ACA214-3A5B-1044-9D88-D94B3126028F}"/>
              </a:ext>
            </a:extLst>
          </p:cNvPr>
          <p:cNvSpPr txBox="1"/>
          <p:nvPr/>
        </p:nvSpPr>
        <p:spPr>
          <a:xfrm>
            <a:off x="4642802" y="5713300"/>
            <a:ext cx="68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Tutor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B5953-4AAE-4749-A0EF-9F7DDE5E6B8C}"/>
              </a:ext>
            </a:extLst>
          </p:cNvPr>
          <p:cNvSpPr txBox="1"/>
          <p:nvPr/>
        </p:nvSpPr>
        <p:spPr>
          <a:xfrm>
            <a:off x="6286107" y="566385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Health and Fitness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ADCA3C-4BB3-AA4B-BE1F-DACCCC557274}"/>
              </a:ext>
            </a:extLst>
          </p:cNvPr>
          <p:cNvSpPr txBox="1"/>
          <p:nvPr/>
        </p:nvSpPr>
        <p:spPr>
          <a:xfrm>
            <a:off x="9070259" y="5695789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Agents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E64660D-2862-124E-9796-F243AF87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https://lh5.googleusercontent.com/4ne0aZGn8pRPYXcueRjTzXapU3cVmUuIZJQf5UgZapqwWes73OkSb51YWG1gusraINiiI3uBRFwXZPirZQX9winSu8sH2IZA6yT37fb2YCtVHFiRKHuf7GLAX7UhvVHMIhx9AxA">
            <a:extLst>
              <a:ext uri="{FF2B5EF4-FFF2-40B4-BE49-F238E27FC236}">
                <a16:creationId xmlns:a16="http://schemas.microsoft.com/office/drawing/2014/main" id="{FED4672C-CC20-9044-8114-466ACD1C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2"/>
          <a:stretch/>
        </p:blipFill>
        <p:spPr bwMode="auto">
          <a:xfrm>
            <a:off x="8543352" y="1527306"/>
            <a:ext cx="1703734" cy="160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1B67B7-D4AD-4343-8FB3-A33558891F25}"/>
              </a:ext>
            </a:extLst>
          </p:cNvPr>
          <p:cNvSpPr txBox="1"/>
          <p:nvPr/>
        </p:nvSpPr>
        <p:spPr>
          <a:xfrm>
            <a:off x="8690894" y="3192637"/>
            <a:ext cx="184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Packers &amp; Movers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CBB07-4043-EB4C-9AEC-179F46B1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</p:spTree>
    <p:extLst>
      <p:ext uri="{BB962C8B-B14F-4D97-AF65-F5344CB8AC3E}">
        <p14:creationId xmlns:p14="http://schemas.microsoft.com/office/powerpoint/2010/main" val="399503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109E7-3049-504A-85AF-80EF0903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n-lt"/>
              </a:rPr>
              <a:t>How does our market look?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DF6EC6-AC94-3245-B23A-FA7C91095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26002" y="903479"/>
            <a:ext cx="6518957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Competitors</a:t>
            </a:r>
          </a:p>
          <a:p>
            <a:pPr lvl="1"/>
            <a:r>
              <a:rPr lang="en-US" sz="2800" dirty="0"/>
              <a:t>Domain-specific service </a:t>
            </a:r>
          </a:p>
          <a:p>
            <a:pPr lvl="1"/>
            <a:r>
              <a:rPr lang="en-US" sz="2800" dirty="0"/>
              <a:t>Advertise/hire third-party companies</a:t>
            </a:r>
          </a:p>
          <a:p>
            <a:pPr lvl="1"/>
            <a:r>
              <a:rPr lang="en-US" sz="2800" dirty="0"/>
              <a:t>Booking delay</a:t>
            </a:r>
          </a:p>
          <a:p>
            <a:pPr lvl="1"/>
            <a:r>
              <a:rPr lang="en-US" sz="2800" dirty="0"/>
              <a:t>Not transparent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59813-E7C0-5342-8BDF-2A65D199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461" y="6080241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E8D656FE-9D23-47F4-B489-3DD1935BFC74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A1FEE-1A34-8C42-AD6F-9932B9E36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59F3EA-11DE-BC4C-AE6F-C35BAECCEA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83780" y="5433688"/>
            <a:ext cx="484513" cy="742950"/>
            <a:chOff x="1935804" y="3752850"/>
            <a:chExt cx="1371600" cy="2103203"/>
          </a:xfrm>
        </p:grpSpPr>
        <p:sp>
          <p:nvSpPr>
            <p:cNvPr id="9" name="Chord 8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Oval 9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83780" y="4122427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12" name="Chord 11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Oval 12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83780" y="3466796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15" name="Chord 14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Oval 15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83780" y="2811165"/>
            <a:ext cx="484513" cy="742950"/>
            <a:chOff x="1935804" y="3752850"/>
            <a:chExt cx="1371600" cy="2103203"/>
          </a:xfrm>
        </p:grpSpPr>
        <p:sp>
          <p:nvSpPr>
            <p:cNvPr id="18" name="Chord 17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val 18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83780" y="2155534"/>
            <a:ext cx="484513" cy="742950"/>
            <a:chOff x="1935804" y="3752850"/>
            <a:chExt cx="1371600" cy="2103203"/>
          </a:xfrm>
        </p:grpSpPr>
        <p:sp>
          <p:nvSpPr>
            <p:cNvPr id="21" name="Chord 20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Oval 21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737504" y="5433688"/>
            <a:ext cx="484513" cy="742950"/>
            <a:chOff x="1935804" y="3752850"/>
            <a:chExt cx="1371600" cy="2103203"/>
          </a:xfrm>
        </p:grpSpPr>
        <p:sp>
          <p:nvSpPr>
            <p:cNvPr id="33" name="Chord 32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4" name="Oval 33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37504" y="4122427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36" name="Chord 35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7" name="Oval 36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737504" y="3466796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39" name="Chord 38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Oval 39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7504" y="2811165"/>
            <a:ext cx="484513" cy="742950"/>
            <a:chOff x="1935804" y="3752850"/>
            <a:chExt cx="1371600" cy="2103203"/>
          </a:xfrm>
        </p:grpSpPr>
        <p:sp>
          <p:nvSpPr>
            <p:cNvPr id="42" name="Chord 41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Oval 42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737504" y="2155534"/>
            <a:ext cx="484513" cy="742950"/>
            <a:chOff x="1935804" y="3752850"/>
            <a:chExt cx="1371600" cy="2103203"/>
          </a:xfrm>
        </p:grpSpPr>
        <p:sp>
          <p:nvSpPr>
            <p:cNvPr id="45" name="Chord 44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Oval 45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445071" y="5433688"/>
            <a:ext cx="484513" cy="742950"/>
            <a:chOff x="1935804" y="3752850"/>
            <a:chExt cx="1371600" cy="2103203"/>
          </a:xfrm>
        </p:grpSpPr>
        <p:sp>
          <p:nvSpPr>
            <p:cNvPr id="57" name="Chord 56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8" name="Oval 57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445071" y="4122427"/>
            <a:ext cx="484513" cy="742950"/>
            <a:chOff x="1935804" y="3752850"/>
            <a:chExt cx="1371600" cy="2103203"/>
          </a:xfrm>
        </p:grpSpPr>
        <p:sp>
          <p:nvSpPr>
            <p:cNvPr id="60" name="Chord 59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1" name="Oval 60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445071" y="3466796"/>
            <a:ext cx="484513" cy="742950"/>
            <a:chOff x="1935804" y="3752850"/>
            <a:chExt cx="1371600" cy="2103203"/>
          </a:xfrm>
        </p:grpSpPr>
        <p:sp>
          <p:nvSpPr>
            <p:cNvPr id="63" name="Chord 62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4" name="Oval 63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445071" y="2811165"/>
            <a:ext cx="484513" cy="742950"/>
            <a:chOff x="1935804" y="3752850"/>
            <a:chExt cx="1371600" cy="2103203"/>
          </a:xfrm>
        </p:grpSpPr>
        <p:sp>
          <p:nvSpPr>
            <p:cNvPr id="66" name="Chord 65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7" name="Oval 66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445071" y="2155534"/>
            <a:ext cx="484513" cy="742950"/>
            <a:chOff x="1935804" y="3752850"/>
            <a:chExt cx="1371600" cy="2103203"/>
          </a:xfrm>
        </p:grpSpPr>
        <p:sp>
          <p:nvSpPr>
            <p:cNvPr id="69" name="Chord 68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0" name="Oval 69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3199385" y="844272"/>
            <a:ext cx="484513" cy="742950"/>
            <a:chOff x="1935804" y="3752850"/>
            <a:chExt cx="1371600" cy="2103203"/>
          </a:xfrm>
        </p:grpSpPr>
        <p:sp>
          <p:nvSpPr>
            <p:cNvPr id="102" name="Chord 101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3" name="Oval 102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199385" y="5433688"/>
            <a:ext cx="484513" cy="742950"/>
            <a:chOff x="1935804" y="3752850"/>
            <a:chExt cx="1371600" cy="2103203"/>
          </a:xfrm>
        </p:grpSpPr>
        <p:sp>
          <p:nvSpPr>
            <p:cNvPr id="105" name="Chord 104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1">
                    <a:lumMod val="75000"/>
                  </a:schemeClr>
                </a:solidFill>
                <a:highlight>
                  <a:srgbClr val="5697BC"/>
                </a:highlight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1">
                    <a:lumMod val="75000"/>
                  </a:schemeClr>
                </a:solidFill>
                <a:highlight>
                  <a:srgbClr val="5697BC"/>
                </a:highlight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199385" y="4122427"/>
            <a:ext cx="484513" cy="742950"/>
            <a:chOff x="1935804" y="3752850"/>
            <a:chExt cx="1371600" cy="2103203"/>
          </a:xfrm>
        </p:grpSpPr>
        <p:sp>
          <p:nvSpPr>
            <p:cNvPr id="108" name="Chord 107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9" name="Oval 108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199385" y="3466796"/>
            <a:ext cx="484513" cy="742950"/>
            <a:chOff x="1935804" y="3752850"/>
            <a:chExt cx="1371600" cy="2103203"/>
          </a:xfrm>
        </p:grpSpPr>
        <p:sp>
          <p:nvSpPr>
            <p:cNvPr id="111" name="Chord 110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2" name="Oval 111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199385" y="2811165"/>
            <a:ext cx="484513" cy="742950"/>
            <a:chOff x="1935804" y="3752850"/>
            <a:chExt cx="1371600" cy="2103203"/>
          </a:xfrm>
        </p:grpSpPr>
        <p:sp>
          <p:nvSpPr>
            <p:cNvPr id="114" name="Chord 113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5" name="Oval 114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199385" y="2155534"/>
            <a:ext cx="484513" cy="742950"/>
            <a:chOff x="1935804" y="3752850"/>
            <a:chExt cx="1371600" cy="2103203"/>
          </a:xfrm>
        </p:grpSpPr>
        <p:sp>
          <p:nvSpPr>
            <p:cNvPr id="117" name="Chord 116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8" name="Oval 117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3199385" y="1499903"/>
            <a:ext cx="484513" cy="742950"/>
            <a:chOff x="1935804" y="3752850"/>
            <a:chExt cx="1371600" cy="2103203"/>
          </a:xfrm>
        </p:grpSpPr>
        <p:sp>
          <p:nvSpPr>
            <p:cNvPr id="120" name="Chord 119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1" name="Oval 120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199385" y="4778058"/>
            <a:ext cx="484513" cy="742950"/>
            <a:chOff x="1935804" y="3752850"/>
            <a:chExt cx="1371600" cy="2103203"/>
          </a:xfrm>
        </p:grpSpPr>
        <p:sp>
          <p:nvSpPr>
            <p:cNvPr id="123" name="Chord 122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4" name="Oval 123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914477" y="844272"/>
            <a:ext cx="484513" cy="742950"/>
            <a:chOff x="1935804" y="3752850"/>
            <a:chExt cx="1371600" cy="2103203"/>
          </a:xfrm>
        </p:grpSpPr>
        <p:sp>
          <p:nvSpPr>
            <p:cNvPr id="126" name="Chord 125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7" name="Oval 126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914477" y="5433688"/>
            <a:ext cx="484513" cy="742950"/>
            <a:chOff x="1935804" y="3752850"/>
            <a:chExt cx="1371600" cy="2103203"/>
          </a:xfrm>
        </p:grpSpPr>
        <p:sp>
          <p:nvSpPr>
            <p:cNvPr id="129" name="Chord 128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0" name="Oval 129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914477" y="4122427"/>
            <a:ext cx="484513" cy="742950"/>
            <a:chOff x="1935804" y="3752850"/>
            <a:chExt cx="1371600" cy="2103203"/>
          </a:xfrm>
        </p:grpSpPr>
        <p:sp>
          <p:nvSpPr>
            <p:cNvPr id="132" name="Chord 131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1">
                    <a:lumMod val="75000"/>
                  </a:schemeClr>
                </a:solidFill>
                <a:highlight>
                  <a:srgbClr val="5697BC"/>
                </a:highlight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1">
                    <a:lumMod val="75000"/>
                  </a:schemeClr>
                </a:solidFill>
                <a:highlight>
                  <a:srgbClr val="5697BC"/>
                </a:highlight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3914477" y="3466796"/>
            <a:ext cx="484513" cy="742950"/>
            <a:chOff x="1935804" y="3752850"/>
            <a:chExt cx="1371600" cy="2103203"/>
          </a:xfrm>
        </p:grpSpPr>
        <p:sp>
          <p:nvSpPr>
            <p:cNvPr id="135" name="Chord 134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6" name="Oval 135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914477" y="2811165"/>
            <a:ext cx="484513" cy="742950"/>
            <a:chOff x="1935804" y="3752850"/>
            <a:chExt cx="1371600" cy="2103203"/>
          </a:xfrm>
        </p:grpSpPr>
        <p:sp>
          <p:nvSpPr>
            <p:cNvPr id="138" name="Chord 137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9" name="Oval 138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914477" y="2155534"/>
            <a:ext cx="484513" cy="742950"/>
            <a:chOff x="1935804" y="3752850"/>
            <a:chExt cx="1371600" cy="2103203"/>
          </a:xfrm>
        </p:grpSpPr>
        <p:sp>
          <p:nvSpPr>
            <p:cNvPr id="141" name="Chord 140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2" name="Oval 141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3914477" y="1499903"/>
            <a:ext cx="484513" cy="742950"/>
            <a:chOff x="1935804" y="3752850"/>
            <a:chExt cx="1371600" cy="2103203"/>
          </a:xfrm>
        </p:grpSpPr>
        <p:sp>
          <p:nvSpPr>
            <p:cNvPr id="144" name="Chord 143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5" name="Oval 144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914477" y="4778058"/>
            <a:ext cx="484513" cy="742950"/>
            <a:chOff x="1935804" y="3752850"/>
            <a:chExt cx="1371600" cy="2103203"/>
          </a:xfrm>
        </p:grpSpPr>
        <p:sp>
          <p:nvSpPr>
            <p:cNvPr id="147" name="Chord 146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highlight>
                  <a:srgbClr val="00FF00"/>
                </a:highlight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highlight>
                  <a:srgbClr val="00FF00"/>
                </a:highlight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4668201" y="844272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150" name="Chord 149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1" name="Oval 150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4668201" y="4122427"/>
            <a:ext cx="484513" cy="742950"/>
            <a:chOff x="1935804" y="3752850"/>
            <a:chExt cx="1371600" cy="2103203"/>
          </a:xfrm>
        </p:grpSpPr>
        <p:sp>
          <p:nvSpPr>
            <p:cNvPr id="156" name="Chord 155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7" name="Oval 156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4668201" y="3466796"/>
            <a:ext cx="484513" cy="742950"/>
            <a:chOff x="1935804" y="3752850"/>
            <a:chExt cx="1371600" cy="2103203"/>
          </a:xfrm>
        </p:grpSpPr>
        <p:sp>
          <p:nvSpPr>
            <p:cNvPr id="159" name="Chord 158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0" name="Oval 159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4668201" y="2811165"/>
            <a:ext cx="484513" cy="742950"/>
            <a:chOff x="1935804" y="3752850"/>
            <a:chExt cx="1371600" cy="2103203"/>
          </a:xfrm>
        </p:grpSpPr>
        <p:sp>
          <p:nvSpPr>
            <p:cNvPr id="162" name="Chord 161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3" name="Oval 162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4668201" y="2155534"/>
            <a:ext cx="484513" cy="742950"/>
            <a:chOff x="1935804" y="3752850"/>
            <a:chExt cx="1371600" cy="2103203"/>
          </a:xfrm>
        </p:grpSpPr>
        <p:sp>
          <p:nvSpPr>
            <p:cNvPr id="165" name="Chord 164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6" name="Oval 165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4668201" y="1499903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168" name="Chord 167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9" name="Oval 168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375768" y="844272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174" name="Chord 173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75" name="Oval 174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5375768" y="4122427"/>
            <a:ext cx="484513" cy="742950"/>
            <a:chOff x="1935804" y="3752850"/>
            <a:chExt cx="1371600" cy="2103203"/>
          </a:xfrm>
        </p:grpSpPr>
        <p:sp>
          <p:nvSpPr>
            <p:cNvPr id="180" name="Chord 179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1">
                    <a:lumMod val="75000"/>
                  </a:schemeClr>
                </a:solidFill>
                <a:highlight>
                  <a:srgbClr val="5697BC"/>
                </a:highlight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1">
                    <a:lumMod val="75000"/>
                  </a:schemeClr>
                </a:solidFill>
                <a:highlight>
                  <a:srgbClr val="5697BC"/>
                </a:highlight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5375768" y="3466796"/>
            <a:ext cx="484513" cy="742950"/>
            <a:chOff x="1935804" y="3752850"/>
            <a:chExt cx="1371600" cy="2103203"/>
          </a:xfrm>
        </p:grpSpPr>
        <p:sp>
          <p:nvSpPr>
            <p:cNvPr id="183" name="Chord 182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4" name="Oval 183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375768" y="2811165"/>
            <a:ext cx="484513" cy="742950"/>
            <a:chOff x="1935804" y="3752850"/>
            <a:chExt cx="1371600" cy="2103203"/>
          </a:xfrm>
        </p:grpSpPr>
        <p:sp>
          <p:nvSpPr>
            <p:cNvPr id="186" name="Chord 185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7" name="Oval 186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375768" y="2155534"/>
            <a:ext cx="484513" cy="742950"/>
            <a:chOff x="1935804" y="3752850"/>
            <a:chExt cx="1371600" cy="2103203"/>
          </a:xfrm>
        </p:grpSpPr>
        <p:sp>
          <p:nvSpPr>
            <p:cNvPr id="189" name="Chord 188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0" name="Oval 189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5375768" y="1499903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192" name="Chord 191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3" name="Oval 192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6130082" y="844272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198" name="Chord 197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9" name="Oval 198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6130082" y="4122427"/>
            <a:ext cx="484513" cy="742950"/>
            <a:chOff x="1935804" y="3752850"/>
            <a:chExt cx="1371600" cy="2103203"/>
          </a:xfrm>
        </p:grpSpPr>
        <p:sp>
          <p:nvSpPr>
            <p:cNvPr id="204" name="Chord 203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1">
                    <a:lumMod val="75000"/>
                  </a:schemeClr>
                </a:solidFill>
                <a:highlight>
                  <a:srgbClr val="5697BC"/>
                </a:highlight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1">
                    <a:lumMod val="75000"/>
                  </a:schemeClr>
                </a:solidFill>
                <a:highlight>
                  <a:srgbClr val="5697BC"/>
                </a:highlight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6130082" y="3466796"/>
            <a:ext cx="484513" cy="742950"/>
            <a:chOff x="1935804" y="3752850"/>
            <a:chExt cx="1371600" cy="2103203"/>
          </a:xfrm>
        </p:grpSpPr>
        <p:sp>
          <p:nvSpPr>
            <p:cNvPr id="207" name="Chord 206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8" name="Oval 207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130082" y="2811165"/>
            <a:ext cx="484513" cy="742950"/>
            <a:chOff x="1935804" y="3752850"/>
            <a:chExt cx="1371600" cy="2103203"/>
          </a:xfrm>
        </p:grpSpPr>
        <p:sp>
          <p:nvSpPr>
            <p:cNvPr id="210" name="Chord 209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1" name="Oval 210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6130082" y="2155534"/>
            <a:ext cx="484513" cy="742950"/>
            <a:chOff x="1935804" y="3752850"/>
            <a:chExt cx="1371600" cy="2103203"/>
          </a:xfrm>
        </p:grpSpPr>
        <p:sp>
          <p:nvSpPr>
            <p:cNvPr id="213" name="Chord 212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4" name="Oval 213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6130082" y="1499903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216" name="Chord 215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7" name="Oval 216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6856273" y="844272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222" name="Chord 221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3" name="Oval 222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6856273" y="4122427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28" name="Chord 227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9" name="Oval 228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856273" y="3466796"/>
            <a:ext cx="484513" cy="742950"/>
            <a:chOff x="1935804" y="3752850"/>
            <a:chExt cx="1371600" cy="2103203"/>
          </a:xfrm>
        </p:grpSpPr>
        <p:sp>
          <p:nvSpPr>
            <p:cNvPr id="231" name="Chord 230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2" name="Oval 231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6856273" y="2811165"/>
            <a:ext cx="484513" cy="742950"/>
            <a:chOff x="1935804" y="3752850"/>
            <a:chExt cx="1371600" cy="2103203"/>
          </a:xfrm>
        </p:grpSpPr>
        <p:sp>
          <p:nvSpPr>
            <p:cNvPr id="234" name="Chord 233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5" name="Oval 234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6856273" y="2155534"/>
            <a:ext cx="484513" cy="742950"/>
            <a:chOff x="1935804" y="3752850"/>
            <a:chExt cx="1371600" cy="2103203"/>
          </a:xfrm>
        </p:grpSpPr>
        <p:sp>
          <p:nvSpPr>
            <p:cNvPr id="237" name="Chord 236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8" name="Oval 237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6856273" y="1499903"/>
            <a:ext cx="484513" cy="742950"/>
            <a:chOff x="1935804" y="3752850"/>
            <a:chExt cx="1371600" cy="2103203"/>
          </a:xfrm>
          <a:solidFill>
            <a:srgbClr val="14A049"/>
          </a:solidFill>
        </p:grpSpPr>
        <p:sp>
          <p:nvSpPr>
            <p:cNvPr id="240" name="Chord 239"/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1" name="Oval 240"/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8536761" y="818165"/>
            <a:ext cx="2965116" cy="1572057"/>
            <a:chOff x="8287084" y="809248"/>
            <a:chExt cx="2965116" cy="1572057"/>
          </a:xfrm>
        </p:grpSpPr>
        <p:sp>
          <p:nvSpPr>
            <p:cNvPr id="270" name="TextBox 269"/>
            <p:cNvSpPr txBox="1"/>
            <p:nvPr/>
          </p:nvSpPr>
          <p:spPr>
            <a:xfrm>
              <a:off x="8287084" y="1919640"/>
              <a:ext cx="231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Less than 18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8331200" y="809248"/>
              <a:ext cx="292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8000" dirty="0">
                  <a:solidFill>
                    <a:srgbClr val="14A049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24%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8671062" y="3615301"/>
            <a:ext cx="2865798" cy="1530667"/>
            <a:chOff x="8590893" y="3413033"/>
            <a:chExt cx="2865798" cy="1530667"/>
          </a:xfrm>
        </p:grpSpPr>
        <p:sp>
          <p:nvSpPr>
            <p:cNvPr id="269" name="TextBox 268"/>
            <p:cNvSpPr txBox="1"/>
            <p:nvPr/>
          </p:nvSpPr>
          <p:spPr>
            <a:xfrm>
              <a:off x="8590893" y="4482035"/>
              <a:ext cx="2548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Adults 19-54</a:t>
              </a: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8599191" y="3413033"/>
              <a:ext cx="28575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8000" dirty="0">
                  <a:solidFill>
                    <a:srgbClr val="3FC1F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47</a:t>
              </a:r>
              <a:r>
                <a:rPr lang="pl-PL" sz="6000" dirty="0">
                  <a:solidFill>
                    <a:srgbClr val="3FC1F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%</a:t>
              </a: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514789" y="4316827"/>
            <a:ext cx="816411" cy="134328"/>
            <a:chOff x="7741986" y="4316228"/>
            <a:chExt cx="816411" cy="134328"/>
          </a:xfrm>
        </p:grpSpPr>
        <p:cxnSp>
          <p:nvCxnSpPr>
            <p:cNvPr id="275" name="Straight Connector 274"/>
            <p:cNvCxnSpPr/>
            <p:nvPr/>
          </p:nvCxnSpPr>
          <p:spPr>
            <a:xfrm>
              <a:off x="7741986" y="4382904"/>
              <a:ext cx="754314" cy="0"/>
            </a:xfrm>
            <a:prstGeom prst="line">
              <a:avLst/>
            </a:prstGeom>
            <a:ln w="28575">
              <a:solidFill>
                <a:srgbClr val="3FC1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/>
          </p:nvSpPr>
          <p:spPr>
            <a:xfrm>
              <a:off x="8424069" y="4316228"/>
              <a:ext cx="134328" cy="134328"/>
            </a:xfrm>
            <a:prstGeom prst="ellipse">
              <a:avLst/>
            </a:prstGeom>
            <a:solidFill>
              <a:srgbClr val="3FC1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69354" y="1425604"/>
            <a:ext cx="816411" cy="134328"/>
            <a:chOff x="7741986" y="4316228"/>
            <a:chExt cx="816411" cy="134328"/>
          </a:xfrm>
          <a:solidFill>
            <a:srgbClr val="14A049"/>
          </a:solidFill>
        </p:grpSpPr>
        <p:cxnSp>
          <p:nvCxnSpPr>
            <p:cNvPr id="281" name="Straight Connector 280"/>
            <p:cNvCxnSpPr/>
            <p:nvPr/>
          </p:nvCxnSpPr>
          <p:spPr>
            <a:xfrm>
              <a:off x="7741986" y="4382904"/>
              <a:ext cx="754314" cy="0"/>
            </a:xfrm>
            <a:prstGeom prst="line">
              <a:avLst/>
            </a:prstGeom>
            <a:grpFill/>
            <a:ln w="28575">
              <a:solidFill>
                <a:srgbClr val="14A0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8424069" y="4316228"/>
              <a:ext cx="134328" cy="1343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A22EB5E-1FC4-8F41-8EE6-9E61C8D50E12}"/>
              </a:ext>
            </a:extLst>
          </p:cNvPr>
          <p:cNvGrpSpPr/>
          <p:nvPr/>
        </p:nvGrpSpPr>
        <p:grpSpPr>
          <a:xfrm>
            <a:off x="4643845" y="4779324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49" name="Chord 248">
              <a:extLst>
                <a:ext uri="{FF2B5EF4-FFF2-40B4-BE49-F238E27FC236}">
                  <a16:creationId xmlns:a16="http://schemas.microsoft.com/office/drawing/2014/main" id="{78ED5359-6C23-6F49-BB37-3E56B17A6772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4272921-3DC6-1A41-880B-CE53B22698C3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5D435722-33D6-B545-AF85-71B3F3A75AE6}"/>
              </a:ext>
            </a:extLst>
          </p:cNvPr>
          <p:cNvGrpSpPr/>
          <p:nvPr/>
        </p:nvGrpSpPr>
        <p:grpSpPr>
          <a:xfrm>
            <a:off x="5353294" y="4763558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52" name="Chord 251">
              <a:extLst>
                <a:ext uri="{FF2B5EF4-FFF2-40B4-BE49-F238E27FC236}">
                  <a16:creationId xmlns:a16="http://schemas.microsoft.com/office/drawing/2014/main" id="{D7D31A02-2028-9B44-B5CC-562A333A2BB5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388947B-22CF-8943-8EE6-E6953480C419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9055D22-FF62-5942-99AE-C7EF0E59B083}"/>
              </a:ext>
            </a:extLst>
          </p:cNvPr>
          <p:cNvGrpSpPr/>
          <p:nvPr/>
        </p:nvGrpSpPr>
        <p:grpSpPr>
          <a:xfrm>
            <a:off x="6125804" y="4779323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55" name="Chord 254">
              <a:extLst>
                <a:ext uri="{FF2B5EF4-FFF2-40B4-BE49-F238E27FC236}">
                  <a16:creationId xmlns:a16="http://schemas.microsoft.com/office/drawing/2014/main" id="{288B59A0-3A67-BE42-8FCD-EC3879B08C36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4B84C04-884B-284A-878B-0AA03E232013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CB6A8A7-9ADB-254C-AC5F-07C4326F6C3E}"/>
              </a:ext>
            </a:extLst>
          </p:cNvPr>
          <p:cNvGrpSpPr/>
          <p:nvPr/>
        </p:nvGrpSpPr>
        <p:grpSpPr>
          <a:xfrm>
            <a:off x="6851018" y="4795089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58" name="Chord 257">
              <a:extLst>
                <a:ext uri="{FF2B5EF4-FFF2-40B4-BE49-F238E27FC236}">
                  <a16:creationId xmlns:a16="http://schemas.microsoft.com/office/drawing/2014/main" id="{89BCA762-86E1-D041-A0A8-5339D50DCCDF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99A6FB9-C3C8-0744-A903-1739714DEF0C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3BC0929-0606-1946-8BBF-67CB0B85CB7B}"/>
              </a:ext>
            </a:extLst>
          </p:cNvPr>
          <p:cNvGrpSpPr/>
          <p:nvPr/>
        </p:nvGrpSpPr>
        <p:grpSpPr>
          <a:xfrm>
            <a:off x="4612315" y="5425710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61" name="Chord 260">
              <a:extLst>
                <a:ext uri="{FF2B5EF4-FFF2-40B4-BE49-F238E27FC236}">
                  <a16:creationId xmlns:a16="http://schemas.microsoft.com/office/drawing/2014/main" id="{DCB64C01-05F7-A847-B0A8-E7B80EB1DB90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51FAF24E-AFEE-164B-AA89-35D8D7C8EDE7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6B027E4-3847-6E40-BBCF-6BF4AB9AE5BA}"/>
              </a:ext>
            </a:extLst>
          </p:cNvPr>
          <p:cNvGrpSpPr/>
          <p:nvPr/>
        </p:nvGrpSpPr>
        <p:grpSpPr>
          <a:xfrm>
            <a:off x="5337528" y="5409944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64" name="Chord 263">
              <a:extLst>
                <a:ext uri="{FF2B5EF4-FFF2-40B4-BE49-F238E27FC236}">
                  <a16:creationId xmlns:a16="http://schemas.microsoft.com/office/drawing/2014/main" id="{C0072B21-195A-2844-AAE4-864B266369A4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06A86482-F67B-D745-A4BB-9C26DDB0A73B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0AD4D47-1891-D242-B61A-7533FE15C1DA}"/>
              </a:ext>
            </a:extLst>
          </p:cNvPr>
          <p:cNvGrpSpPr/>
          <p:nvPr/>
        </p:nvGrpSpPr>
        <p:grpSpPr>
          <a:xfrm>
            <a:off x="6110039" y="5394178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67" name="Chord 266">
              <a:extLst>
                <a:ext uri="{FF2B5EF4-FFF2-40B4-BE49-F238E27FC236}">
                  <a16:creationId xmlns:a16="http://schemas.microsoft.com/office/drawing/2014/main" id="{18689B00-CD0D-9D4D-A5CE-E1C61999A4EF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B93A3B0-BDEA-A64C-8000-9166233CD27C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2E9EE80-AD9F-4242-B0EA-09E0E574FEBB}"/>
              </a:ext>
            </a:extLst>
          </p:cNvPr>
          <p:cNvGrpSpPr/>
          <p:nvPr/>
        </p:nvGrpSpPr>
        <p:grpSpPr>
          <a:xfrm>
            <a:off x="6882548" y="5441474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74" name="Chord 273">
              <a:extLst>
                <a:ext uri="{FF2B5EF4-FFF2-40B4-BE49-F238E27FC236}">
                  <a16:creationId xmlns:a16="http://schemas.microsoft.com/office/drawing/2014/main" id="{C267A68B-F834-2340-BA76-40D2287A63F3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DBFAAC80-7655-8548-BE62-54E1D033B60F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582C519-C63C-8442-A47C-95D3C17FEA6D}"/>
              </a:ext>
            </a:extLst>
          </p:cNvPr>
          <p:cNvGrpSpPr/>
          <p:nvPr/>
        </p:nvGrpSpPr>
        <p:grpSpPr>
          <a:xfrm>
            <a:off x="954715" y="822178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85" name="Chord 284">
              <a:extLst>
                <a:ext uri="{FF2B5EF4-FFF2-40B4-BE49-F238E27FC236}">
                  <a16:creationId xmlns:a16="http://schemas.microsoft.com/office/drawing/2014/main" id="{7927D29A-8C8A-3442-A9CB-57C54CBAF17E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41074A42-4453-3B4A-8D7D-A1FC3BC60DA3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559D2348-B75E-9F42-8D5C-B6B7940F1DC3}"/>
              </a:ext>
            </a:extLst>
          </p:cNvPr>
          <p:cNvGrpSpPr/>
          <p:nvPr/>
        </p:nvGrpSpPr>
        <p:grpSpPr>
          <a:xfrm>
            <a:off x="1727224" y="822179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88" name="Chord 287">
              <a:extLst>
                <a:ext uri="{FF2B5EF4-FFF2-40B4-BE49-F238E27FC236}">
                  <a16:creationId xmlns:a16="http://schemas.microsoft.com/office/drawing/2014/main" id="{182D1B89-9B28-DD46-A63E-E2AAF3CAE95F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9816D166-98B7-F44C-A668-AA402DE2E6F2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FD1F920-D37E-3D48-A907-53294CD89C69}"/>
              </a:ext>
            </a:extLst>
          </p:cNvPr>
          <p:cNvGrpSpPr/>
          <p:nvPr/>
        </p:nvGrpSpPr>
        <p:grpSpPr>
          <a:xfrm>
            <a:off x="2483969" y="837944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91" name="Chord 290">
              <a:extLst>
                <a:ext uri="{FF2B5EF4-FFF2-40B4-BE49-F238E27FC236}">
                  <a16:creationId xmlns:a16="http://schemas.microsoft.com/office/drawing/2014/main" id="{9A120AF4-ABB3-E947-8945-BF7248E90904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616BD747-A116-8E4E-96E0-BBA5805203D4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3CF1BC92-110A-3040-8A97-3F888E8D9D16}"/>
              </a:ext>
            </a:extLst>
          </p:cNvPr>
          <p:cNvGrpSpPr/>
          <p:nvPr/>
        </p:nvGrpSpPr>
        <p:grpSpPr>
          <a:xfrm>
            <a:off x="949460" y="1431778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94" name="Chord 293">
              <a:extLst>
                <a:ext uri="{FF2B5EF4-FFF2-40B4-BE49-F238E27FC236}">
                  <a16:creationId xmlns:a16="http://schemas.microsoft.com/office/drawing/2014/main" id="{180339D7-0B94-1645-95EC-360CC9B977A3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516AECA1-AF16-1A4E-8996-08014C5F2FE0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DAA48771-E793-2049-A180-942CEDB578F9}"/>
              </a:ext>
            </a:extLst>
          </p:cNvPr>
          <p:cNvGrpSpPr/>
          <p:nvPr/>
        </p:nvGrpSpPr>
        <p:grpSpPr>
          <a:xfrm>
            <a:off x="1721969" y="1431779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297" name="Chord 296">
              <a:extLst>
                <a:ext uri="{FF2B5EF4-FFF2-40B4-BE49-F238E27FC236}">
                  <a16:creationId xmlns:a16="http://schemas.microsoft.com/office/drawing/2014/main" id="{6BBA9913-43D5-B743-B9CD-759AB5C2E9C8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A52B69F-9476-3D46-9BD7-72C62EB6F974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F4E916DD-280A-3046-8D7D-D4833046AD21}"/>
              </a:ext>
            </a:extLst>
          </p:cNvPr>
          <p:cNvGrpSpPr/>
          <p:nvPr/>
        </p:nvGrpSpPr>
        <p:grpSpPr>
          <a:xfrm>
            <a:off x="2478714" y="1447544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300" name="Chord 299">
              <a:extLst>
                <a:ext uri="{FF2B5EF4-FFF2-40B4-BE49-F238E27FC236}">
                  <a16:creationId xmlns:a16="http://schemas.microsoft.com/office/drawing/2014/main" id="{F4DA7601-A4B2-7E43-A9CE-9AB55360D9EF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89E7B124-E2A4-6D48-90D3-3604C605EA25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47A9A30F-FAFF-0145-8B8B-A0D8B98BB579}"/>
              </a:ext>
            </a:extLst>
          </p:cNvPr>
          <p:cNvGrpSpPr/>
          <p:nvPr/>
        </p:nvGrpSpPr>
        <p:grpSpPr>
          <a:xfrm>
            <a:off x="980991" y="4774068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303" name="Chord 302">
              <a:extLst>
                <a:ext uri="{FF2B5EF4-FFF2-40B4-BE49-F238E27FC236}">
                  <a16:creationId xmlns:a16="http://schemas.microsoft.com/office/drawing/2014/main" id="{925EBA87-8253-A94D-A6E1-FFC9E9029548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3C7A3367-B6ED-1048-BD96-71A8B3F10C7A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521187E-B1E9-8942-A844-9FD728581217}"/>
              </a:ext>
            </a:extLst>
          </p:cNvPr>
          <p:cNvGrpSpPr/>
          <p:nvPr/>
        </p:nvGrpSpPr>
        <p:grpSpPr>
          <a:xfrm>
            <a:off x="1753500" y="4774069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7F31510E-5769-7E4F-948F-93F75DB8C559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45010DA-C060-D949-B658-322DC1422C24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9947CB24-16D1-6044-B894-0FA6B7B1E8BC}"/>
              </a:ext>
            </a:extLst>
          </p:cNvPr>
          <p:cNvGrpSpPr/>
          <p:nvPr/>
        </p:nvGrpSpPr>
        <p:grpSpPr>
          <a:xfrm>
            <a:off x="2510245" y="4789834"/>
            <a:ext cx="484513" cy="742950"/>
            <a:chOff x="1935804" y="3752850"/>
            <a:chExt cx="1371600" cy="2103203"/>
          </a:xfrm>
          <a:solidFill>
            <a:srgbClr val="3FC1FB"/>
          </a:solidFill>
        </p:grpSpPr>
        <p:sp>
          <p:nvSpPr>
            <p:cNvPr id="309" name="Chord 308">
              <a:extLst>
                <a:ext uri="{FF2B5EF4-FFF2-40B4-BE49-F238E27FC236}">
                  <a16:creationId xmlns:a16="http://schemas.microsoft.com/office/drawing/2014/main" id="{F72739C6-7038-DC4A-AFDC-5169A49C6BF1}"/>
                </a:ext>
              </a:extLst>
            </p:cNvPr>
            <p:cNvSpPr/>
            <p:nvPr/>
          </p:nvSpPr>
          <p:spPr>
            <a:xfrm rot="7616029">
              <a:off x="1935804" y="4484453"/>
              <a:ext cx="1371600" cy="1371600"/>
            </a:xfrm>
            <a:prstGeom prst="chord">
              <a:avLst>
                <a:gd name="adj1" fmla="val 2700000"/>
                <a:gd name="adj2" fmla="val 144830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4D34036-096A-3E48-8E4E-74DF0CE61CD3}"/>
                </a:ext>
              </a:extLst>
            </p:cNvPr>
            <p:cNvSpPr/>
            <p:nvPr/>
          </p:nvSpPr>
          <p:spPr>
            <a:xfrm>
              <a:off x="2247900" y="3752850"/>
              <a:ext cx="723900" cy="723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80D4A8-B29A-114C-992B-936EBDA92315}"/>
              </a:ext>
            </a:extLst>
          </p:cNvPr>
          <p:cNvSpPr txBox="1"/>
          <p:nvPr/>
        </p:nvSpPr>
        <p:spPr>
          <a:xfrm>
            <a:off x="182880" y="0"/>
            <a:ext cx="568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U.S Demographics</a:t>
            </a:r>
          </a:p>
        </p:txBody>
      </p:sp>
    </p:spTree>
    <p:extLst>
      <p:ext uri="{BB962C8B-B14F-4D97-AF65-F5344CB8AC3E}">
        <p14:creationId xmlns:p14="http://schemas.microsoft.com/office/powerpoint/2010/main" val="69549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52EE63-4D52-D741-A877-57FD909C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+mn-lt"/>
              </a:rPr>
              <a:t>How do we make Money?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9C4C2-A55A-6740-9211-9DD128F2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D656FE-9D23-47F4-B489-3DD1935BFC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79F03DFB-B39F-4EE8-9226-DB9736454A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46637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70438-A85D-DB40-A643-48E7440E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</p:spTree>
    <p:extLst>
      <p:ext uri="{BB962C8B-B14F-4D97-AF65-F5344CB8AC3E}">
        <p14:creationId xmlns:p14="http://schemas.microsoft.com/office/powerpoint/2010/main" val="36570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7F54-02EB-6342-B11E-AEF05E0E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119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HominionHackDemo.mov">
            <a:hlinkClick r:id="" action="ppaction://media"/>
            <a:extLst>
              <a:ext uri="{FF2B5EF4-FFF2-40B4-BE49-F238E27FC236}">
                <a16:creationId xmlns:a16="http://schemas.microsoft.com/office/drawing/2014/main" id="{53CC47AC-2CA7-6646-9BA5-A305F7B28D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06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6E698-A9B2-1C40-B0DF-FD0140A2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23E0A-4B85-FC4E-BE2E-4BAB9040D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</p:spTree>
    <p:extLst>
      <p:ext uri="{BB962C8B-B14F-4D97-AF65-F5344CB8AC3E}">
        <p14:creationId xmlns:p14="http://schemas.microsoft.com/office/powerpoint/2010/main" val="40152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D5BD5-1C68-F64B-94CC-A12E75F6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Future Enhancements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A3DA1-D80E-834E-B0D8-43E18A66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D656FE-9D23-47F4-B489-3DD1935BFC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7B721D4-253F-4F67-B43A-9A2814F18E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07680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6FEB4-5907-DE42-8392-30AF1B343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Sevaa- serach,select &amp; get served</a:t>
            </a:r>
          </a:p>
        </p:txBody>
      </p:sp>
    </p:spTree>
    <p:extLst>
      <p:ext uri="{BB962C8B-B14F-4D97-AF65-F5344CB8AC3E}">
        <p14:creationId xmlns:p14="http://schemas.microsoft.com/office/powerpoint/2010/main" val="13728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464</Words>
  <Application>Microsoft Macintosh PowerPoint</Application>
  <PresentationFormat>Widescreen</PresentationFormat>
  <Paragraphs>84</Paragraphs>
  <Slides>11</Slides>
  <Notes>7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Lato</vt:lpstr>
      <vt:lpstr>Lato Light</vt:lpstr>
      <vt:lpstr>Open Sans</vt:lpstr>
      <vt:lpstr>Open Sans Extrabold</vt:lpstr>
      <vt:lpstr>Office Theme</vt:lpstr>
      <vt:lpstr>SEVAA</vt:lpstr>
      <vt:lpstr>PowerPoint Presentation</vt:lpstr>
      <vt:lpstr>PowerPoint Presentation</vt:lpstr>
      <vt:lpstr>What we offer?</vt:lpstr>
      <vt:lpstr>How does our market look?</vt:lpstr>
      <vt:lpstr>PowerPoint Presentation</vt:lpstr>
      <vt:lpstr>How do we make Money?</vt:lpstr>
      <vt:lpstr>PowerPoint Presentation</vt:lpstr>
      <vt:lpstr>Future Enhancements</vt:lpstr>
      <vt:lpstr>Thank You  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Awesomeness</dc:title>
  <dc:creator>Andrzej Pach</dc:creator>
  <cp:lastModifiedBy>Sirigere Prakash, Kavyashree</cp:lastModifiedBy>
  <cp:revision>113</cp:revision>
  <dcterms:created xsi:type="dcterms:W3CDTF">2016-01-18T09:44:14Z</dcterms:created>
  <dcterms:modified xsi:type="dcterms:W3CDTF">2019-03-23T02:16:40Z</dcterms:modified>
</cp:coreProperties>
</file>